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5"/>
  </p:notesMasterIdLst>
  <p:sldIdLst>
    <p:sldId id="257" r:id="rId5"/>
    <p:sldId id="261" r:id="rId6"/>
    <p:sldId id="308" r:id="rId7"/>
    <p:sldId id="265" r:id="rId8"/>
    <p:sldId id="309" r:id="rId9"/>
    <p:sldId id="264" r:id="rId10"/>
    <p:sldId id="269" r:id="rId11"/>
    <p:sldId id="310" r:id="rId12"/>
    <p:sldId id="270" r:id="rId13"/>
    <p:sldId id="312" r:id="rId14"/>
    <p:sldId id="274" r:id="rId15"/>
    <p:sldId id="273" r:id="rId16"/>
    <p:sldId id="268" r:id="rId17"/>
    <p:sldId id="267" r:id="rId18"/>
    <p:sldId id="278" r:id="rId19"/>
    <p:sldId id="279" r:id="rId20"/>
    <p:sldId id="313" r:id="rId21"/>
    <p:sldId id="276" r:id="rId22"/>
    <p:sldId id="275" r:id="rId23"/>
    <p:sldId id="281" r:id="rId24"/>
    <p:sldId id="282" r:id="rId25"/>
    <p:sldId id="283" r:id="rId26"/>
    <p:sldId id="306" r:id="rId27"/>
    <p:sldId id="307" r:id="rId28"/>
    <p:sldId id="286" r:id="rId29"/>
    <p:sldId id="287" r:id="rId30"/>
    <p:sldId id="285" r:id="rId31"/>
    <p:sldId id="304" r:id="rId32"/>
    <p:sldId id="303" r:id="rId33"/>
    <p:sldId id="302" r:id="rId34"/>
    <p:sldId id="301" r:id="rId35"/>
    <p:sldId id="300" r:id="rId36"/>
    <p:sldId id="299" r:id="rId37"/>
    <p:sldId id="298" r:id="rId38"/>
    <p:sldId id="297" r:id="rId39"/>
    <p:sldId id="296" r:id="rId40"/>
    <p:sldId id="295" r:id="rId41"/>
    <p:sldId id="294" r:id="rId42"/>
    <p:sldId id="293" r:id="rId43"/>
    <p:sldId id="292" r:id="rId4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F195B55-33AB-EAE2-E8AE-F11BE9C058E5}" name="Delucchi, Rachelle" initials="DR" userId="S::rdelucch@sos.ca.gov::dc69d403-23b0-4398-af94-c00a7eafa793"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15CAD65-2228-4A76-810C-8738E3830A70}" v="16" dt="2024-09-24T16:44:03.0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2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51"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7DD5F3A-461F-4B13-BE96-D5F1C8961F75}" type="datetimeFigureOut">
              <a:rPr lang="en-US" smtClean="0"/>
              <a:t>9/24/2024</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A799617-827E-47DC-AFBA-5D82468686ED}" type="slidenum">
              <a:rPr lang="en-US" smtClean="0"/>
              <a:t>‹#›</a:t>
            </a:fld>
            <a:endParaRPr lang="en-US" dirty="0"/>
          </a:p>
        </p:txBody>
      </p:sp>
    </p:spTree>
    <p:extLst>
      <p:ext uri="{BB962C8B-B14F-4D97-AF65-F5344CB8AC3E}">
        <p14:creationId xmlns:p14="http://schemas.microsoft.com/office/powerpoint/2010/main" val="26368054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799617-827E-47DC-AFBA-5D82468686ED}" type="slidenum">
              <a:rPr lang="en-US" smtClean="0"/>
              <a:t>1</a:t>
            </a:fld>
            <a:endParaRPr lang="en-US" dirty="0"/>
          </a:p>
        </p:txBody>
      </p:sp>
    </p:spTree>
    <p:extLst>
      <p:ext uri="{BB962C8B-B14F-4D97-AF65-F5344CB8AC3E}">
        <p14:creationId xmlns:p14="http://schemas.microsoft.com/office/powerpoint/2010/main" val="3772878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799617-827E-47DC-AFBA-5D82468686ED}" type="slidenum">
              <a:rPr lang="en-US" smtClean="0"/>
              <a:t>2</a:t>
            </a:fld>
            <a:endParaRPr lang="en-US" dirty="0"/>
          </a:p>
        </p:txBody>
      </p:sp>
    </p:spTree>
    <p:extLst>
      <p:ext uri="{BB962C8B-B14F-4D97-AF65-F5344CB8AC3E}">
        <p14:creationId xmlns:p14="http://schemas.microsoft.com/office/powerpoint/2010/main" val="13709722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31774">
              <a:defRPr/>
            </a:pPr>
            <a:fld id="{983F4B99-10E6-4B6F-9CDD-11A94DDD74CD}" type="slidenum">
              <a:rPr lang="en-US">
                <a:solidFill>
                  <a:prstClr val="black"/>
                </a:solidFill>
                <a:latin typeface="Calibri" panose="020F0502020204030204"/>
              </a:rPr>
              <a:pPr defTabSz="931774">
                <a:defRPr/>
              </a:pPr>
              <a:t>3</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32908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799617-827E-47DC-AFBA-5D82468686ED}" type="slidenum">
              <a:rPr lang="en-US" smtClean="0"/>
              <a:t>4</a:t>
            </a:fld>
            <a:endParaRPr lang="en-US" dirty="0"/>
          </a:p>
        </p:txBody>
      </p:sp>
    </p:spTree>
    <p:extLst>
      <p:ext uri="{BB962C8B-B14F-4D97-AF65-F5344CB8AC3E}">
        <p14:creationId xmlns:p14="http://schemas.microsoft.com/office/powerpoint/2010/main" val="2863945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31774">
              <a:defRPr/>
            </a:pPr>
            <a:fld id="{983F4B99-10E6-4B6F-9CDD-11A94DDD74CD}" type="slidenum">
              <a:rPr lang="en-US">
                <a:solidFill>
                  <a:prstClr val="black"/>
                </a:solidFill>
                <a:latin typeface="Calibri" panose="020F0502020204030204"/>
              </a:rPr>
              <a:pPr defTabSz="931774">
                <a:defRPr/>
              </a:pPr>
              <a:t>5</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8768300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799617-827E-47DC-AFBA-5D82468686ED}" type="slidenum">
              <a:rPr lang="en-US" smtClean="0"/>
              <a:t>6</a:t>
            </a:fld>
            <a:endParaRPr lang="en-US" dirty="0"/>
          </a:p>
        </p:txBody>
      </p:sp>
    </p:spTree>
    <p:extLst>
      <p:ext uri="{BB962C8B-B14F-4D97-AF65-F5344CB8AC3E}">
        <p14:creationId xmlns:p14="http://schemas.microsoft.com/office/powerpoint/2010/main" val="11905440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799617-827E-47DC-AFBA-5D82468686ED}" type="slidenum">
              <a:rPr lang="en-US" smtClean="0"/>
              <a:t>7</a:t>
            </a:fld>
            <a:endParaRPr lang="en-US" dirty="0"/>
          </a:p>
        </p:txBody>
      </p:sp>
    </p:spTree>
    <p:extLst>
      <p:ext uri="{BB962C8B-B14F-4D97-AF65-F5344CB8AC3E}">
        <p14:creationId xmlns:p14="http://schemas.microsoft.com/office/powerpoint/2010/main" val="36274738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31774">
              <a:defRPr/>
            </a:pPr>
            <a:fld id="{983F4B99-10E6-4B6F-9CDD-11A94DDD74CD}" type="slidenum">
              <a:rPr lang="en-US">
                <a:solidFill>
                  <a:prstClr val="black"/>
                </a:solidFill>
                <a:latin typeface="Calibri" panose="020F0502020204030204"/>
              </a:rPr>
              <a:pPr defTabSz="931774">
                <a:defRPr/>
              </a:pPr>
              <a:t>8</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0136761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799617-827E-47DC-AFBA-5D82468686ED}" type="slidenum">
              <a:rPr lang="en-US" smtClean="0"/>
              <a:t>9</a:t>
            </a:fld>
            <a:endParaRPr lang="en-US" dirty="0"/>
          </a:p>
        </p:txBody>
      </p:sp>
    </p:spTree>
    <p:extLst>
      <p:ext uri="{BB962C8B-B14F-4D97-AF65-F5344CB8AC3E}">
        <p14:creationId xmlns:p14="http://schemas.microsoft.com/office/powerpoint/2010/main" val="25276896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31774">
              <a:defRPr/>
            </a:pPr>
            <a:fld id="{983F4B99-10E6-4B6F-9CDD-11A94DDD74CD}" type="slidenum">
              <a:rPr lang="en-US">
                <a:solidFill>
                  <a:prstClr val="black"/>
                </a:solidFill>
                <a:latin typeface="Calibri" panose="020F0502020204030204"/>
              </a:rPr>
              <a:pPr defTabSz="931774">
                <a:defRPr/>
              </a:pPr>
              <a:t>10</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0292388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799617-827E-47DC-AFBA-5D82468686ED}" type="slidenum">
              <a:rPr lang="en-US" smtClean="0"/>
              <a:t>11</a:t>
            </a:fld>
            <a:endParaRPr lang="en-US" dirty="0"/>
          </a:p>
        </p:txBody>
      </p:sp>
    </p:spTree>
    <p:extLst>
      <p:ext uri="{BB962C8B-B14F-4D97-AF65-F5344CB8AC3E}">
        <p14:creationId xmlns:p14="http://schemas.microsoft.com/office/powerpoint/2010/main" val="5354004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799617-827E-47DC-AFBA-5D82468686ED}" type="slidenum">
              <a:rPr lang="en-US" smtClean="0"/>
              <a:t>12</a:t>
            </a:fld>
            <a:endParaRPr lang="en-US" dirty="0"/>
          </a:p>
        </p:txBody>
      </p:sp>
    </p:spTree>
    <p:extLst>
      <p:ext uri="{BB962C8B-B14F-4D97-AF65-F5344CB8AC3E}">
        <p14:creationId xmlns:p14="http://schemas.microsoft.com/office/powerpoint/2010/main" val="11145649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799617-827E-47DC-AFBA-5D82468686ED}" type="slidenum">
              <a:rPr lang="en-US" smtClean="0"/>
              <a:t>13</a:t>
            </a:fld>
            <a:endParaRPr lang="en-US" dirty="0"/>
          </a:p>
        </p:txBody>
      </p:sp>
    </p:spTree>
    <p:extLst>
      <p:ext uri="{BB962C8B-B14F-4D97-AF65-F5344CB8AC3E}">
        <p14:creationId xmlns:p14="http://schemas.microsoft.com/office/powerpoint/2010/main" val="25164881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799617-827E-47DC-AFBA-5D82468686ED}" type="slidenum">
              <a:rPr lang="en-US" smtClean="0"/>
              <a:t>14</a:t>
            </a:fld>
            <a:endParaRPr lang="en-US" dirty="0"/>
          </a:p>
        </p:txBody>
      </p:sp>
    </p:spTree>
    <p:extLst>
      <p:ext uri="{BB962C8B-B14F-4D97-AF65-F5344CB8AC3E}">
        <p14:creationId xmlns:p14="http://schemas.microsoft.com/office/powerpoint/2010/main" val="36150625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799617-827E-47DC-AFBA-5D82468686ED}" type="slidenum">
              <a:rPr lang="en-US" smtClean="0"/>
              <a:t>15</a:t>
            </a:fld>
            <a:endParaRPr lang="en-US" dirty="0"/>
          </a:p>
        </p:txBody>
      </p:sp>
    </p:spTree>
    <p:extLst>
      <p:ext uri="{BB962C8B-B14F-4D97-AF65-F5344CB8AC3E}">
        <p14:creationId xmlns:p14="http://schemas.microsoft.com/office/powerpoint/2010/main" val="8589777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799617-827E-47DC-AFBA-5D82468686ED}" type="slidenum">
              <a:rPr lang="en-US" smtClean="0"/>
              <a:t>16</a:t>
            </a:fld>
            <a:endParaRPr lang="en-US" dirty="0"/>
          </a:p>
        </p:txBody>
      </p:sp>
    </p:spTree>
    <p:extLst>
      <p:ext uri="{BB962C8B-B14F-4D97-AF65-F5344CB8AC3E}">
        <p14:creationId xmlns:p14="http://schemas.microsoft.com/office/powerpoint/2010/main" val="35276678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31774">
              <a:defRPr/>
            </a:pPr>
            <a:fld id="{983F4B99-10E6-4B6F-9CDD-11A94DDD74CD}" type="slidenum">
              <a:rPr lang="en-US">
                <a:solidFill>
                  <a:prstClr val="black"/>
                </a:solidFill>
                <a:latin typeface="Calibri" panose="020F0502020204030204"/>
              </a:rPr>
              <a:pPr defTabSz="931774">
                <a:defRPr/>
              </a:pPr>
              <a:t>17</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2024960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799617-827E-47DC-AFBA-5D82468686ED}" type="slidenum">
              <a:rPr lang="en-US" smtClean="0"/>
              <a:t>18</a:t>
            </a:fld>
            <a:endParaRPr lang="en-US" dirty="0"/>
          </a:p>
        </p:txBody>
      </p:sp>
    </p:spTree>
    <p:extLst>
      <p:ext uri="{BB962C8B-B14F-4D97-AF65-F5344CB8AC3E}">
        <p14:creationId xmlns:p14="http://schemas.microsoft.com/office/powerpoint/2010/main" val="28431043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799617-827E-47DC-AFBA-5D82468686ED}" type="slidenum">
              <a:rPr lang="en-US" smtClean="0"/>
              <a:t>19</a:t>
            </a:fld>
            <a:endParaRPr lang="en-US" dirty="0"/>
          </a:p>
        </p:txBody>
      </p:sp>
    </p:spTree>
    <p:extLst>
      <p:ext uri="{BB962C8B-B14F-4D97-AF65-F5344CB8AC3E}">
        <p14:creationId xmlns:p14="http://schemas.microsoft.com/office/powerpoint/2010/main" val="3180831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799617-827E-47DC-AFBA-5D82468686ED}" type="slidenum">
              <a:rPr lang="en-US" smtClean="0"/>
              <a:t>20</a:t>
            </a:fld>
            <a:endParaRPr lang="en-US" dirty="0"/>
          </a:p>
        </p:txBody>
      </p:sp>
    </p:spTree>
    <p:extLst>
      <p:ext uri="{BB962C8B-B14F-4D97-AF65-F5344CB8AC3E}">
        <p14:creationId xmlns:p14="http://schemas.microsoft.com/office/powerpoint/2010/main" val="19673964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799617-827E-47DC-AFBA-5D82468686ED}" type="slidenum">
              <a:rPr lang="en-US" smtClean="0"/>
              <a:t>21</a:t>
            </a:fld>
            <a:endParaRPr lang="en-US" dirty="0"/>
          </a:p>
        </p:txBody>
      </p:sp>
    </p:spTree>
    <p:extLst>
      <p:ext uri="{BB962C8B-B14F-4D97-AF65-F5344CB8AC3E}">
        <p14:creationId xmlns:p14="http://schemas.microsoft.com/office/powerpoint/2010/main" val="13931853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799617-827E-47DC-AFBA-5D82468686ED}" type="slidenum">
              <a:rPr lang="en-US" smtClean="0"/>
              <a:t>22</a:t>
            </a:fld>
            <a:endParaRPr lang="en-US" dirty="0"/>
          </a:p>
        </p:txBody>
      </p:sp>
    </p:spTree>
    <p:extLst>
      <p:ext uri="{BB962C8B-B14F-4D97-AF65-F5344CB8AC3E}">
        <p14:creationId xmlns:p14="http://schemas.microsoft.com/office/powerpoint/2010/main" val="24387348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799617-827E-47DC-AFBA-5D82468686ED}" type="slidenum">
              <a:rPr lang="en-US" smtClean="0"/>
              <a:t>23</a:t>
            </a:fld>
            <a:endParaRPr lang="en-US" dirty="0"/>
          </a:p>
        </p:txBody>
      </p:sp>
    </p:spTree>
    <p:extLst>
      <p:ext uri="{BB962C8B-B14F-4D97-AF65-F5344CB8AC3E}">
        <p14:creationId xmlns:p14="http://schemas.microsoft.com/office/powerpoint/2010/main" val="30418127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799617-827E-47DC-AFBA-5D82468686ED}" type="slidenum">
              <a:rPr lang="en-US" smtClean="0"/>
              <a:t>24</a:t>
            </a:fld>
            <a:endParaRPr lang="en-US" dirty="0"/>
          </a:p>
        </p:txBody>
      </p:sp>
    </p:spTree>
    <p:extLst>
      <p:ext uri="{BB962C8B-B14F-4D97-AF65-F5344CB8AC3E}">
        <p14:creationId xmlns:p14="http://schemas.microsoft.com/office/powerpoint/2010/main" val="41896734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799617-827E-47DC-AFBA-5D82468686ED}" type="slidenum">
              <a:rPr lang="en-US" smtClean="0"/>
              <a:t>25</a:t>
            </a:fld>
            <a:endParaRPr lang="en-US" dirty="0"/>
          </a:p>
        </p:txBody>
      </p:sp>
    </p:spTree>
    <p:extLst>
      <p:ext uri="{BB962C8B-B14F-4D97-AF65-F5344CB8AC3E}">
        <p14:creationId xmlns:p14="http://schemas.microsoft.com/office/powerpoint/2010/main" val="2189593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799617-827E-47DC-AFBA-5D82468686ED}" type="slidenum">
              <a:rPr lang="en-US" smtClean="0"/>
              <a:t>26</a:t>
            </a:fld>
            <a:endParaRPr lang="en-US" dirty="0"/>
          </a:p>
        </p:txBody>
      </p:sp>
    </p:spTree>
    <p:extLst>
      <p:ext uri="{BB962C8B-B14F-4D97-AF65-F5344CB8AC3E}">
        <p14:creationId xmlns:p14="http://schemas.microsoft.com/office/powerpoint/2010/main" val="14869687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799617-827E-47DC-AFBA-5D82468686ED}" type="slidenum">
              <a:rPr lang="en-US" smtClean="0"/>
              <a:t>27</a:t>
            </a:fld>
            <a:endParaRPr lang="en-US" dirty="0"/>
          </a:p>
        </p:txBody>
      </p:sp>
    </p:spTree>
    <p:extLst>
      <p:ext uri="{BB962C8B-B14F-4D97-AF65-F5344CB8AC3E}">
        <p14:creationId xmlns:p14="http://schemas.microsoft.com/office/powerpoint/2010/main" val="37123726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799617-827E-47DC-AFBA-5D82468686ED}" type="slidenum">
              <a:rPr lang="en-US" smtClean="0"/>
              <a:t>28</a:t>
            </a:fld>
            <a:endParaRPr lang="en-US" dirty="0"/>
          </a:p>
        </p:txBody>
      </p:sp>
    </p:spTree>
    <p:extLst>
      <p:ext uri="{BB962C8B-B14F-4D97-AF65-F5344CB8AC3E}">
        <p14:creationId xmlns:p14="http://schemas.microsoft.com/office/powerpoint/2010/main" val="33296957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799617-827E-47DC-AFBA-5D82468686ED}" type="slidenum">
              <a:rPr lang="en-US" smtClean="0"/>
              <a:t>29</a:t>
            </a:fld>
            <a:endParaRPr lang="en-US" dirty="0"/>
          </a:p>
        </p:txBody>
      </p:sp>
    </p:spTree>
    <p:extLst>
      <p:ext uri="{BB962C8B-B14F-4D97-AF65-F5344CB8AC3E}">
        <p14:creationId xmlns:p14="http://schemas.microsoft.com/office/powerpoint/2010/main" val="39576038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799617-827E-47DC-AFBA-5D82468686ED}" type="slidenum">
              <a:rPr lang="en-US" smtClean="0"/>
              <a:t>30</a:t>
            </a:fld>
            <a:endParaRPr lang="en-US" dirty="0"/>
          </a:p>
        </p:txBody>
      </p:sp>
    </p:spTree>
    <p:extLst>
      <p:ext uri="{BB962C8B-B14F-4D97-AF65-F5344CB8AC3E}">
        <p14:creationId xmlns:p14="http://schemas.microsoft.com/office/powerpoint/2010/main" val="301896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799617-827E-47DC-AFBA-5D82468686ED}" type="slidenum">
              <a:rPr lang="en-US" smtClean="0"/>
              <a:t>31</a:t>
            </a:fld>
            <a:endParaRPr lang="en-US" dirty="0"/>
          </a:p>
        </p:txBody>
      </p:sp>
    </p:spTree>
    <p:extLst>
      <p:ext uri="{BB962C8B-B14F-4D97-AF65-F5344CB8AC3E}">
        <p14:creationId xmlns:p14="http://schemas.microsoft.com/office/powerpoint/2010/main" val="24374077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799617-827E-47DC-AFBA-5D82468686ED}" type="slidenum">
              <a:rPr lang="en-US" smtClean="0"/>
              <a:t>32</a:t>
            </a:fld>
            <a:endParaRPr lang="en-US" dirty="0"/>
          </a:p>
        </p:txBody>
      </p:sp>
    </p:spTree>
    <p:extLst>
      <p:ext uri="{BB962C8B-B14F-4D97-AF65-F5344CB8AC3E}">
        <p14:creationId xmlns:p14="http://schemas.microsoft.com/office/powerpoint/2010/main" val="31644265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799617-827E-47DC-AFBA-5D82468686ED}" type="slidenum">
              <a:rPr lang="en-US" smtClean="0"/>
              <a:t>33</a:t>
            </a:fld>
            <a:endParaRPr lang="en-US" dirty="0"/>
          </a:p>
        </p:txBody>
      </p:sp>
    </p:spTree>
    <p:extLst>
      <p:ext uri="{BB962C8B-B14F-4D97-AF65-F5344CB8AC3E}">
        <p14:creationId xmlns:p14="http://schemas.microsoft.com/office/powerpoint/2010/main" val="27923479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799617-827E-47DC-AFBA-5D82468686ED}" type="slidenum">
              <a:rPr lang="en-US" smtClean="0"/>
              <a:t>34</a:t>
            </a:fld>
            <a:endParaRPr lang="en-US" dirty="0"/>
          </a:p>
        </p:txBody>
      </p:sp>
    </p:spTree>
    <p:extLst>
      <p:ext uri="{BB962C8B-B14F-4D97-AF65-F5344CB8AC3E}">
        <p14:creationId xmlns:p14="http://schemas.microsoft.com/office/powerpoint/2010/main" val="6316552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799617-827E-47DC-AFBA-5D82468686ED}" type="slidenum">
              <a:rPr lang="en-US" smtClean="0"/>
              <a:t>35</a:t>
            </a:fld>
            <a:endParaRPr lang="en-US" dirty="0"/>
          </a:p>
        </p:txBody>
      </p:sp>
    </p:spTree>
    <p:extLst>
      <p:ext uri="{BB962C8B-B14F-4D97-AF65-F5344CB8AC3E}">
        <p14:creationId xmlns:p14="http://schemas.microsoft.com/office/powerpoint/2010/main" val="26229732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799617-827E-47DC-AFBA-5D82468686ED}" type="slidenum">
              <a:rPr lang="en-US" smtClean="0"/>
              <a:t>36</a:t>
            </a:fld>
            <a:endParaRPr lang="en-US" dirty="0"/>
          </a:p>
        </p:txBody>
      </p:sp>
    </p:spTree>
    <p:extLst>
      <p:ext uri="{BB962C8B-B14F-4D97-AF65-F5344CB8AC3E}">
        <p14:creationId xmlns:p14="http://schemas.microsoft.com/office/powerpoint/2010/main" val="23965110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799617-827E-47DC-AFBA-5D82468686ED}" type="slidenum">
              <a:rPr lang="en-US" smtClean="0"/>
              <a:t>37</a:t>
            </a:fld>
            <a:endParaRPr lang="en-US" dirty="0"/>
          </a:p>
        </p:txBody>
      </p:sp>
    </p:spTree>
    <p:extLst>
      <p:ext uri="{BB962C8B-B14F-4D97-AF65-F5344CB8AC3E}">
        <p14:creationId xmlns:p14="http://schemas.microsoft.com/office/powerpoint/2010/main" val="17312605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799617-827E-47DC-AFBA-5D82468686ED}" type="slidenum">
              <a:rPr lang="en-US" smtClean="0"/>
              <a:t>38</a:t>
            </a:fld>
            <a:endParaRPr lang="en-US" dirty="0"/>
          </a:p>
        </p:txBody>
      </p:sp>
    </p:spTree>
    <p:extLst>
      <p:ext uri="{BB962C8B-B14F-4D97-AF65-F5344CB8AC3E}">
        <p14:creationId xmlns:p14="http://schemas.microsoft.com/office/powerpoint/2010/main" val="19456014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799617-827E-47DC-AFBA-5D82468686ED}" type="slidenum">
              <a:rPr lang="en-US" smtClean="0"/>
              <a:t>39</a:t>
            </a:fld>
            <a:endParaRPr lang="en-US" dirty="0"/>
          </a:p>
        </p:txBody>
      </p:sp>
    </p:spTree>
    <p:extLst>
      <p:ext uri="{BB962C8B-B14F-4D97-AF65-F5344CB8AC3E}">
        <p14:creationId xmlns:p14="http://schemas.microsoft.com/office/powerpoint/2010/main" val="21482942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799617-827E-47DC-AFBA-5D82468686ED}" type="slidenum">
              <a:rPr lang="en-US" smtClean="0"/>
              <a:t>40</a:t>
            </a:fld>
            <a:endParaRPr lang="en-US" dirty="0"/>
          </a:p>
        </p:txBody>
      </p:sp>
    </p:spTree>
    <p:extLst>
      <p:ext uri="{BB962C8B-B14F-4D97-AF65-F5344CB8AC3E}">
        <p14:creationId xmlns:p14="http://schemas.microsoft.com/office/powerpoint/2010/main" val="7589124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hape 11"/>
          <p:cNvSpPr>
            <a:spLocks noGrp="1"/>
          </p:cNvSpPr>
          <p:nvPr>
            <p:ph type="title"/>
          </p:nvPr>
        </p:nvSpPr>
        <p:spPr>
          <a:xfrm>
            <a:off x="1190625" y="1151930"/>
            <a:ext cx="9810750" cy="2321719"/>
          </a:xfrm>
          <a:prstGeom prst="rect">
            <a:avLst/>
          </a:prstGeom>
        </p:spPr>
        <p:txBody>
          <a:bodyPr anchor="b"/>
          <a:lstStyle/>
          <a:p>
            <a:r>
              <a:t>Title Text</a:t>
            </a:r>
          </a:p>
        </p:txBody>
      </p:sp>
      <p:sp>
        <p:nvSpPr>
          <p:cNvPr id="12" name="Shape 12"/>
          <p:cNvSpPr>
            <a:spLocks noGrp="1"/>
          </p:cNvSpPr>
          <p:nvPr>
            <p:ph type="body" sz="quarter" idx="1"/>
          </p:nvPr>
        </p:nvSpPr>
        <p:spPr>
          <a:xfrm>
            <a:off x="1190625" y="3536156"/>
            <a:ext cx="9810750" cy="794742"/>
          </a:xfrm>
          <a:prstGeom prst="rect">
            <a:avLst/>
          </a:prstGeom>
        </p:spPr>
        <p:txBody>
          <a:bodyPr anchor="t"/>
          <a:lstStyle>
            <a:lvl1pPr marL="0" indent="0" algn="ctr">
              <a:spcBef>
                <a:spcPts val="0"/>
              </a:spcBef>
              <a:buSzTx/>
              <a:buNone/>
              <a:defRPr sz="2250"/>
            </a:lvl1pPr>
            <a:lvl2pPr marL="0" indent="160729" algn="ctr">
              <a:spcBef>
                <a:spcPts val="0"/>
              </a:spcBef>
              <a:buSzTx/>
              <a:buNone/>
              <a:defRPr sz="2250"/>
            </a:lvl2pPr>
            <a:lvl3pPr marL="0" indent="321457" algn="ctr">
              <a:spcBef>
                <a:spcPts val="0"/>
              </a:spcBef>
              <a:buSzTx/>
              <a:buNone/>
              <a:defRPr sz="2250"/>
            </a:lvl3pPr>
            <a:lvl4pPr marL="0" indent="482186" algn="ctr">
              <a:spcBef>
                <a:spcPts val="0"/>
              </a:spcBef>
              <a:buSzTx/>
              <a:buNone/>
              <a:defRPr sz="2250"/>
            </a:lvl4pPr>
            <a:lvl5pPr marL="0" indent="642915" algn="ctr">
              <a:spcBef>
                <a:spcPts val="0"/>
              </a:spcBef>
              <a:buSzTx/>
              <a:buNone/>
              <a:defRPr sz="2250"/>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1381606784"/>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Shape 20"/>
          <p:cNvSpPr>
            <a:spLocks noGrp="1"/>
          </p:cNvSpPr>
          <p:nvPr>
            <p:ph type="pic" idx="13"/>
          </p:nvPr>
        </p:nvSpPr>
        <p:spPr>
          <a:xfrm>
            <a:off x="1506140" y="446485"/>
            <a:ext cx="9167813" cy="4161234"/>
          </a:xfrm>
          <a:prstGeom prst="rect">
            <a:avLst/>
          </a:prstGeom>
        </p:spPr>
        <p:txBody>
          <a:bodyPr lIns="91439" tIns="45719" rIns="91439" bIns="45719" anchor="t">
            <a:noAutofit/>
          </a:bodyPr>
          <a:lstStyle/>
          <a:p>
            <a:endParaRPr dirty="0"/>
          </a:p>
        </p:txBody>
      </p:sp>
      <p:sp>
        <p:nvSpPr>
          <p:cNvPr id="21" name="Shape 21"/>
          <p:cNvSpPr>
            <a:spLocks noGrp="1"/>
          </p:cNvSpPr>
          <p:nvPr>
            <p:ph type="title"/>
          </p:nvPr>
        </p:nvSpPr>
        <p:spPr>
          <a:xfrm>
            <a:off x="1190625" y="4723805"/>
            <a:ext cx="9810750" cy="1000125"/>
          </a:xfrm>
          <a:prstGeom prst="rect">
            <a:avLst/>
          </a:prstGeom>
        </p:spPr>
        <p:txBody>
          <a:bodyPr anchor="b"/>
          <a:lstStyle/>
          <a:p>
            <a:r>
              <a:t>Title Text</a:t>
            </a:r>
          </a:p>
        </p:txBody>
      </p:sp>
      <p:sp>
        <p:nvSpPr>
          <p:cNvPr id="22" name="Shape 22"/>
          <p:cNvSpPr>
            <a:spLocks noGrp="1"/>
          </p:cNvSpPr>
          <p:nvPr>
            <p:ph type="body" sz="quarter" idx="1"/>
          </p:nvPr>
        </p:nvSpPr>
        <p:spPr>
          <a:xfrm>
            <a:off x="1190625" y="5759649"/>
            <a:ext cx="9810750" cy="794742"/>
          </a:xfrm>
          <a:prstGeom prst="rect">
            <a:avLst/>
          </a:prstGeom>
        </p:spPr>
        <p:txBody>
          <a:bodyPr anchor="t"/>
          <a:lstStyle>
            <a:lvl1pPr marL="0" indent="0" algn="ctr">
              <a:spcBef>
                <a:spcPts val="0"/>
              </a:spcBef>
              <a:buSzTx/>
              <a:buNone/>
              <a:defRPr sz="2250"/>
            </a:lvl1pPr>
            <a:lvl2pPr marL="0" indent="160729" algn="ctr">
              <a:spcBef>
                <a:spcPts val="0"/>
              </a:spcBef>
              <a:buSzTx/>
              <a:buNone/>
              <a:defRPr sz="2250"/>
            </a:lvl2pPr>
            <a:lvl3pPr marL="0" indent="321457" algn="ctr">
              <a:spcBef>
                <a:spcPts val="0"/>
              </a:spcBef>
              <a:buSzTx/>
              <a:buNone/>
              <a:defRPr sz="2250"/>
            </a:lvl3pPr>
            <a:lvl4pPr marL="0" indent="482186" algn="ctr">
              <a:spcBef>
                <a:spcPts val="0"/>
              </a:spcBef>
              <a:buSzTx/>
              <a:buNone/>
              <a:defRPr sz="2250"/>
            </a:lvl4pPr>
            <a:lvl5pPr marL="0" indent="642915" algn="ctr">
              <a:spcBef>
                <a:spcPts val="0"/>
              </a:spcBef>
              <a:buSzTx/>
              <a:buNone/>
              <a:defRPr sz="2250"/>
            </a:lvl5pPr>
          </a:lstStyle>
          <a:p>
            <a:r>
              <a:t>Body Level One</a:t>
            </a:r>
          </a:p>
          <a:p>
            <a:pPr lvl="1"/>
            <a:r>
              <a:t>Body Level Two</a:t>
            </a:r>
          </a:p>
          <a:p>
            <a:pPr lvl="2"/>
            <a:r>
              <a:t>Body Level Three</a:t>
            </a:r>
          </a:p>
          <a:p>
            <a:pPr lvl="3"/>
            <a:r>
              <a:t>Body Level Four</a:t>
            </a:r>
          </a:p>
          <a:p>
            <a:pPr lvl="4"/>
            <a:r>
              <a:t>Body Level Five</a:t>
            </a:r>
          </a:p>
        </p:txBody>
      </p:sp>
      <p:sp>
        <p:nvSpPr>
          <p:cNvPr id="23" name="Shape 23"/>
          <p:cNvSpPr>
            <a:spLocks noGrp="1"/>
          </p:cNvSpPr>
          <p:nvPr>
            <p:ph type="sldNum" sz="quarter" idx="2"/>
          </p:nvPr>
        </p:nvSpPr>
        <p:spPr>
          <a:xfrm>
            <a:off x="5917310" y="6500812"/>
            <a:ext cx="304571" cy="297389"/>
          </a:xfrm>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2643197129"/>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Shape 30"/>
          <p:cNvSpPr>
            <a:spLocks noGrp="1"/>
          </p:cNvSpPr>
          <p:nvPr>
            <p:ph type="title"/>
          </p:nvPr>
        </p:nvSpPr>
        <p:spPr>
          <a:xfrm>
            <a:off x="1190625" y="2268141"/>
            <a:ext cx="9810750" cy="2321719"/>
          </a:xfrm>
          <a:prstGeom prst="rect">
            <a:avLst/>
          </a:prstGeom>
        </p:spPr>
        <p:txBody>
          <a:bodyPr/>
          <a:lstStyle/>
          <a:p>
            <a:r>
              <a:t>Title Text</a:t>
            </a:r>
          </a:p>
        </p:txBody>
      </p:sp>
      <p:sp>
        <p:nvSpPr>
          <p:cNvPr id="31" name="Shape 31"/>
          <p:cNvSpPr>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1048682065"/>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Shape 38"/>
          <p:cNvSpPr>
            <a:spLocks noGrp="1"/>
          </p:cNvSpPr>
          <p:nvPr>
            <p:ph type="pic" sz="half" idx="13"/>
          </p:nvPr>
        </p:nvSpPr>
        <p:spPr>
          <a:xfrm>
            <a:off x="6298406" y="446484"/>
            <a:ext cx="5000625" cy="5786438"/>
          </a:xfrm>
          <a:prstGeom prst="rect">
            <a:avLst/>
          </a:prstGeom>
        </p:spPr>
        <p:txBody>
          <a:bodyPr lIns="91439" tIns="45719" rIns="91439" bIns="45719" anchor="t">
            <a:noAutofit/>
          </a:bodyPr>
          <a:lstStyle/>
          <a:p>
            <a:endParaRPr dirty="0"/>
          </a:p>
        </p:txBody>
      </p:sp>
      <p:sp>
        <p:nvSpPr>
          <p:cNvPr id="39" name="Shape 39"/>
          <p:cNvSpPr>
            <a:spLocks noGrp="1"/>
          </p:cNvSpPr>
          <p:nvPr>
            <p:ph type="title"/>
          </p:nvPr>
        </p:nvSpPr>
        <p:spPr>
          <a:xfrm>
            <a:off x="892969" y="446484"/>
            <a:ext cx="5000625" cy="2803922"/>
          </a:xfrm>
          <a:prstGeom prst="rect">
            <a:avLst/>
          </a:prstGeom>
        </p:spPr>
        <p:txBody>
          <a:bodyPr anchor="b"/>
          <a:lstStyle>
            <a:lvl1pPr>
              <a:defRPr sz="4219"/>
            </a:lvl1pPr>
          </a:lstStyle>
          <a:p>
            <a:r>
              <a:t>Title Text</a:t>
            </a:r>
          </a:p>
        </p:txBody>
      </p:sp>
      <p:sp>
        <p:nvSpPr>
          <p:cNvPr id="40" name="Shape 40"/>
          <p:cNvSpPr>
            <a:spLocks noGrp="1"/>
          </p:cNvSpPr>
          <p:nvPr>
            <p:ph type="body" sz="quarter" idx="1"/>
          </p:nvPr>
        </p:nvSpPr>
        <p:spPr>
          <a:xfrm>
            <a:off x="892969" y="3348633"/>
            <a:ext cx="5000625" cy="2884289"/>
          </a:xfrm>
          <a:prstGeom prst="rect">
            <a:avLst/>
          </a:prstGeom>
        </p:spPr>
        <p:txBody>
          <a:bodyPr anchor="t"/>
          <a:lstStyle>
            <a:lvl1pPr marL="0" indent="0" algn="ctr">
              <a:spcBef>
                <a:spcPts val="0"/>
              </a:spcBef>
              <a:buSzTx/>
              <a:buNone/>
              <a:defRPr sz="2250"/>
            </a:lvl1pPr>
            <a:lvl2pPr marL="0" indent="160729" algn="ctr">
              <a:spcBef>
                <a:spcPts val="0"/>
              </a:spcBef>
              <a:buSzTx/>
              <a:buNone/>
              <a:defRPr sz="2250"/>
            </a:lvl2pPr>
            <a:lvl3pPr marL="0" indent="321457" algn="ctr">
              <a:spcBef>
                <a:spcPts val="0"/>
              </a:spcBef>
              <a:buSzTx/>
              <a:buNone/>
              <a:defRPr sz="2250"/>
            </a:lvl3pPr>
            <a:lvl4pPr marL="0" indent="482186" algn="ctr">
              <a:spcBef>
                <a:spcPts val="0"/>
              </a:spcBef>
              <a:buSzTx/>
              <a:buNone/>
              <a:defRPr sz="2250"/>
            </a:lvl4pPr>
            <a:lvl5pPr marL="0" indent="642915" algn="ctr">
              <a:spcBef>
                <a:spcPts val="0"/>
              </a:spcBef>
              <a:buSzTx/>
              <a:buNone/>
              <a:defRPr sz="2250"/>
            </a:lvl5pPr>
          </a:lstStyle>
          <a:p>
            <a:r>
              <a:t>Body Level One</a:t>
            </a:r>
          </a:p>
          <a:p>
            <a:pPr lvl="1"/>
            <a:r>
              <a:t>Body Level Two</a:t>
            </a:r>
          </a:p>
          <a:p>
            <a:pPr lvl="2"/>
            <a:r>
              <a:t>Body Level Three</a:t>
            </a:r>
          </a:p>
          <a:p>
            <a:pPr lvl="3"/>
            <a:r>
              <a:t>Body Level Four</a:t>
            </a:r>
          </a:p>
          <a:p>
            <a:pPr lvl="4"/>
            <a:r>
              <a:t>Body Level Five</a:t>
            </a:r>
          </a:p>
        </p:txBody>
      </p:sp>
      <p:sp>
        <p:nvSpPr>
          <p:cNvPr id="41" name="Shape 41"/>
          <p:cNvSpPr>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4216013917"/>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Shape 48"/>
          <p:cNvSpPr>
            <a:spLocks noGrp="1"/>
          </p:cNvSpPr>
          <p:nvPr>
            <p:ph type="title"/>
          </p:nvPr>
        </p:nvSpPr>
        <p:spPr>
          <a:prstGeom prst="rect">
            <a:avLst/>
          </a:prstGeom>
        </p:spPr>
        <p:txBody>
          <a:bodyPr/>
          <a:lstStyle/>
          <a:p>
            <a:r>
              <a:t>Title Text</a:t>
            </a:r>
          </a:p>
        </p:txBody>
      </p:sp>
      <p:sp>
        <p:nvSpPr>
          <p:cNvPr id="49" name="Shape 49"/>
          <p:cNvSpPr>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231275892"/>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Shape 56"/>
          <p:cNvSpPr>
            <a:spLocks noGrp="1"/>
          </p:cNvSpPr>
          <p:nvPr>
            <p:ph type="title"/>
          </p:nvPr>
        </p:nvSpPr>
        <p:spPr>
          <a:prstGeom prst="rect">
            <a:avLst/>
          </a:prstGeom>
        </p:spPr>
        <p:txBody>
          <a:bodyPr/>
          <a:lstStyle/>
          <a:p>
            <a:r>
              <a:t>Title Text</a:t>
            </a:r>
          </a:p>
        </p:txBody>
      </p:sp>
      <p:sp>
        <p:nvSpPr>
          <p:cNvPr id="57" name="Shape 57"/>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hape 58"/>
          <p:cNvSpPr>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746481936"/>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Shape 65"/>
          <p:cNvSpPr>
            <a:spLocks noGrp="1"/>
          </p:cNvSpPr>
          <p:nvPr>
            <p:ph type="pic" sz="half" idx="13"/>
          </p:nvPr>
        </p:nvSpPr>
        <p:spPr>
          <a:xfrm>
            <a:off x="6298406" y="1830586"/>
            <a:ext cx="5000625" cy="4420195"/>
          </a:xfrm>
          <a:prstGeom prst="rect">
            <a:avLst/>
          </a:prstGeom>
        </p:spPr>
        <p:txBody>
          <a:bodyPr lIns="91439" tIns="45719" rIns="91439" bIns="45719" anchor="t">
            <a:noAutofit/>
          </a:bodyPr>
          <a:lstStyle/>
          <a:p>
            <a:endParaRPr dirty="0"/>
          </a:p>
        </p:txBody>
      </p:sp>
      <p:sp>
        <p:nvSpPr>
          <p:cNvPr id="66" name="Shape 66"/>
          <p:cNvSpPr>
            <a:spLocks noGrp="1"/>
          </p:cNvSpPr>
          <p:nvPr>
            <p:ph type="title"/>
          </p:nvPr>
        </p:nvSpPr>
        <p:spPr>
          <a:prstGeom prst="rect">
            <a:avLst/>
          </a:prstGeom>
        </p:spPr>
        <p:txBody>
          <a:bodyPr/>
          <a:lstStyle/>
          <a:p>
            <a:r>
              <a:t>Title Text</a:t>
            </a:r>
          </a:p>
        </p:txBody>
      </p:sp>
      <p:sp>
        <p:nvSpPr>
          <p:cNvPr id="67" name="Shape 67"/>
          <p:cNvSpPr>
            <a:spLocks noGrp="1"/>
          </p:cNvSpPr>
          <p:nvPr>
            <p:ph type="body" sz="half" idx="1"/>
          </p:nvPr>
        </p:nvSpPr>
        <p:spPr>
          <a:xfrm>
            <a:off x="892969" y="1830586"/>
            <a:ext cx="5000625" cy="4420195"/>
          </a:xfrm>
          <a:prstGeom prst="rect">
            <a:avLst/>
          </a:prstGeom>
        </p:spPr>
        <p:txBody>
          <a:bodyPr/>
          <a:lstStyle>
            <a:lvl1pPr marL="241093" indent="-241093">
              <a:spcBef>
                <a:spcPts val="2250"/>
              </a:spcBef>
              <a:defRPr sz="1969"/>
            </a:lvl1pPr>
            <a:lvl2pPr marL="482186" indent="-241093">
              <a:spcBef>
                <a:spcPts val="2250"/>
              </a:spcBef>
              <a:defRPr sz="1969"/>
            </a:lvl2pPr>
            <a:lvl3pPr marL="723279" indent="-241093">
              <a:spcBef>
                <a:spcPts val="2250"/>
              </a:spcBef>
              <a:defRPr sz="1969"/>
            </a:lvl3pPr>
            <a:lvl4pPr marL="964372" indent="-241093">
              <a:spcBef>
                <a:spcPts val="2250"/>
              </a:spcBef>
              <a:defRPr sz="1969"/>
            </a:lvl4pPr>
            <a:lvl5pPr marL="1205465" indent="-241093">
              <a:spcBef>
                <a:spcPts val="2250"/>
              </a:spcBef>
              <a:defRPr sz="1969"/>
            </a:lvl5pPr>
          </a:lstStyle>
          <a:p>
            <a:r>
              <a:t>Body Level One</a:t>
            </a:r>
          </a:p>
          <a:p>
            <a:pPr lvl="1"/>
            <a:r>
              <a:t>Body Level Two</a:t>
            </a:r>
          </a:p>
          <a:p>
            <a:pPr lvl="2"/>
            <a:r>
              <a:t>Body Level Three</a:t>
            </a:r>
          </a:p>
          <a:p>
            <a:pPr lvl="3"/>
            <a:r>
              <a:t>Body Level Four</a:t>
            </a:r>
          </a:p>
          <a:p>
            <a:pPr lvl="4"/>
            <a:r>
              <a:t>Body Level Five</a:t>
            </a:r>
          </a:p>
        </p:txBody>
      </p:sp>
      <p:sp>
        <p:nvSpPr>
          <p:cNvPr id="68" name="Shape 68"/>
          <p:cNvSpPr>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3037614760"/>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Shape 75"/>
          <p:cNvSpPr>
            <a:spLocks noGrp="1"/>
          </p:cNvSpPr>
          <p:nvPr>
            <p:ph type="body" idx="1"/>
          </p:nvPr>
        </p:nvSpPr>
        <p:spPr>
          <a:xfrm>
            <a:off x="892969" y="892969"/>
            <a:ext cx="10406063" cy="507206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hape 76"/>
          <p:cNvSpPr>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2519310761"/>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Shape 83"/>
          <p:cNvSpPr>
            <a:spLocks noGrp="1"/>
          </p:cNvSpPr>
          <p:nvPr>
            <p:ph type="pic" sz="quarter" idx="13"/>
          </p:nvPr>
        </p:nvSpPr>
        <p:spPr>
          <a:xfrm>
            <a:off x="6298406" y="3580805"/>
            <a:ext cx="5000625" cy="2652117"/>
          </a:xfrm>
          <a:prstGeom prst="rect">
            <a:avLst/>
          </a:prstGeom>
        </p:spPr>
        <p:txBody>
          <a:bodyPr lIns="91439" tIns="45719" rIns="91439" bIns="45719" anchor="t">
            <a:noAutofit/>
          </a:bodyPr>
          <a:lstStyle/>
          <a:p>
            <a:endParaRPr dirty="0"/>
          </a:p>
        </p:txBody>
      </p:sp>
      <p:sp>
        <p:nvSpPr>
          <p:cNvPr id="84" name="Shape 84"/>
          <p:cNvSpPr>
            <a:spLocks noGrp="1"/>
          </p:cNvSpPr>
          <p:nvPr>
            <p:ph type="pic" sz="quarter" idx="14"/>
          </p:nvPr>
        </p:nvSpPr>
        <p:spPr>
          <a:xfrm>
            <a:off x="6304236" y="625078"/>
            <a:ext cx="5000626" cy="2652117"/>
          </a:xfrm>
          <a:prstGeom prst="rect">
            <a:avLst/>
          </a:prstGeom>
        </p:spPr>
        <p:txBody>
          <a:bodyPr lIns="91439" tIns="45719" rIns="91439" bIns="45719" anchor="t">
            <a:noAutofit/>
          </a:bodyPr>
          <a:lstStyle/>
          <a:p>
            <a:endParaRPr dirty="0"/>
          </a:p>
        </p:txBody>
      </p:sp>
      <p:sp>
        <p:nvSpPr>
          <p:cNvPr id="85" name="Shape 85"/>
          <p:cNvSpPr>
            <a:spLocks noGrp="1"/>
          </p:cNvSpPr>
          <p:nvPr>
            <p:ph type="pic" sz="half" idx="15"/>
          </p:nvPr>
        </p:nvSpPr>
        <p:spPr>
          <a:xfrm>
            <a:off x="892969" y="625078"/>
            <a:ext cx="5000625" cy="5607844"/>
          </a:xfrm>
          <a:prstGeom prst="rect">
            <a:avLst/>
          </a:prstGeom>
        </p:spPr>
        <p:txBody>
          <a:bodyPr lIns="91439" tIns="45719" rIns="91439" bIns="45719" anchor="t">
            <a:noAutofit/>
          </a:bodyPr>
          <a:lstStyle/>
          <a:p>
            <a:endParaRPr dirty="0"/>
          </a:p>
        </p:txBody>
      </p:sp>
      <p:sp>
        <p:nvSpPr>
          <p:cNvPr id="86" name="Shape 86"/>
          <p:cNvSpPr>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2982339130"/>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Shape 93"/>
          <p:cNvSpPr>
            <a:spLocks noGrp="1"/>
          </p:cNvSpPr>
          <p:nvPr>
            <p:ph type="body" sz="quarter" idx="13"/>
          </p:nvPr>
        </p:nvSpPr>
        <p:spPr>
          <a:xfrm>
            <a:off x="1190625" y="4473774"/>
            <a:ext cx="9810750" cy="362215"/>
          </a:xfrm>
          <a:prstGeom prst="rect">
            <a:avLst/>
          </a:prstGeom>
        </p:spPr>
        <p:txBody>
          <a:bodyPr anchor="t">
            <a:spAutoFit/>
          </a:bodyPr>
          <a:lstStyle>
            <a:lvl1pPr marL="0" indent="0" algn="ctr">
              <a:spcBef>
                <a:spcPts val="0"/>
              </a:spcBef>
              <a:buSzTx/>
              <a:buNone/>
              <a:defRPr sz="1687">
                <a:latin typeface="Helvetica"/>
                <a:ea typeface="Helvetica"/>
                <a:cs typeface="Helvetica"/>
                <a:sym typeface="Helvetica"/>
              </a:defRPr>
            </a:lvl1pPr>
          </a:lstStyle>
          <a:p>
            <a:r>
              <a:t>–Johnny Appleseed</a:t>
            </a:r>
          </a:p>
        </p:txBody>
      </p:sp>
      <p:sp>
        <p:nvSpPr>
          <p:cNvPr id="94" name="Shape 94"/>
          <p:cNvSpPr>
            <a:spLocks noGrp="1"/>
          </p:cNvSpPr>
          <p:nvPr>
            <p:ph type="body" sz="quarter" idx="14"/>
          </p:nvPr>
        </p:nvSpPr>
        <p:spPr>
          <a:xfrm>
            <a:off x="1190625" y="2984579"/>
            <a:ext cx="9810750" cy="513795"/>
          </a:xfrm>
          <a:prstGeom prst="rect">
            <a:avLst/>
          </a:prstGeom>
        </p:spPr>
        <p:txBody>
          <a:bodyPr>
            <a:spAutoFit/>
          </a:bodyPr>
          <a:lstStyle>
            <a:lvl1pPr marL="0" indent="0" algn="ctr">
              <a:spcBef>
                <a:spcPts val="0"/>
              </a:spcBef>
              <a:buSzTx/>
              <a:buNone/>
              <a:defRPr sz="2672"/>
            </a:lvl1pPr>
          </a:lstStyle>
          <a:p>
            <a:r>
              <a:t>“Type a quote here.” </a:t>
            </a:r>
          </a:p>
        </p:txBody>
      </p:sp>
      <p:sp>
        <p:nvSpPr>
          <p:cNvPr id="95" name="Shape 95"/>
          <p:cNvSpPr>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1886776248"/>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Shape 102"/>
          <p:cNvSpPr>
            <a:spLocks noGrp="1"/>
          </p:cNvSpPr>
          <p:nvPr>
            <p:ph type="pic" idx="13"/>
          </p:nvPr>
        </p:nvSpPr>
        <p:spPr>
          <a:xfrm>
            <a:off x="0" y="0"/>
            <a:ext cx="12192000" cy="6858000"/>
          </a:xfrm>
          <a:prstGeom prst="rect">
            <a:avLst/>
          </a:prstGeom>
        </p:spPr>
        <p:txBody>
          <a:bodyPr lIns="91439" tIns="45719" rIns="91439" bIns="45719" anchor="t">
            <a:noAutofit/>
          </a:bodyPr>
          <a:lstStyle/>
          <a:p>
            <a:endParaRPr dirty="0"/>
          </a:p>
        </p:txBody>
      </p:sp>
      <p:sp>
        <p:nvSpPr>
          <p:cNvPr id="103" name="Shape 103"/>
          <p:cNvSpPr>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3019689013"/>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hape 110"/>
          <p:cNvSpPr>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242531008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892969" y="312539"/>
            <a:ext cx="10406063" cy="1518047"/>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Title Text</a:t>
            </a:r>
          </a:p>
        </p:txBody>
      </p:sp>
      <p:sp>
        <p:nvSpPr>
          <p:cNvPr id="3" name="Shape 3"/>
          <p:cNvSpPr>
            <a:spLocks noGrp="1"/>
          </p:cNvSpPr>
          <p:nvPr>
            <p:ph type="body" idx="1"/>
          </p:nvPr>
        </p:nvSpPr>
        <p:spPr>
          <a:xfrm>
            <a:off x="892969" y="1830586"/>
            <a:ext cx="10406063" cy="4420195"/>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sldNum" sz="quarter" idx="2"/>
          </p:nvPr>
        </p:nvSpPr>
        <p:spPr>
          <a:xfrm>
            <a:off x="5917310" y="6505277"/>
            <a:ext cx="304571" cy="297389"/>
          </a:xfrm>
          <a:prstGeom prst="rect">
            <a:avLst/>
          </a:prstGeom>
          <a:ln w="12700">
            <a:miter lim="400000"/>
          </a:ln>
        </p:spPr>
        <p:txBody>
          <a:bodyPr wrap="none" lIns="50800" tIns="50800" rIns="50800" bIns="50800">
            <a:spAutoFit/>
          </a:bodyPr>
          <a:lstStyle>
            <a:lvl1pPr>
              <a:defRPr sz="1266"/>
            </a:lvl1pPr>
          </a:lstStyle>
          <a:p>
            <a:fld id="{86CB4B4D-7CA3-9044-876B-883B54F8677D}" type="slidenum">
              <a:t>‹#›</a:t>
            </a:fld>
            <a:endParaRPr dirty="0"/>
          </a:p>
        </p:txBody>
      </p:sp>
    </p:spTree>
    <p:extLst>
      <p:ext uri="{BB962C8B-B14F-4D97-AF65-F5344CB8AC3E}">
        <p14:creationId xmlns:p14="http://schemas.microsoft.com/office/powerpoint/2010/main" val="30227487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med"/>
  <p:hf hdr="0" ftr="0" dt="0"/>
  <p:txStyles>
    <p:titleStyle>
      <a:lvl1pPr marL="0" marR="0" indent="0" algn="ctr" defTabSz="410751" rtl="0" latinLnBrk="0">
        <a:lnSpc>
          <a:spcPct val="100000"/>
        </a:lnSpc>
        <a:spcBef>
          <a:spcPts val="0"/>
        </a:spcBef>
        <a:spcAft>
          <a:spcPts val="0"/>
        </a:spcAft>
        <a:buClrTx/>
        <a:buSzTx/>
        <a:buFontTx/>
        <a:buNone/>
        <a:tabLst/>
        <a:defRPr sz="5625" b="0" i="0" u="none" strike="noStrike" cap="none" spc="0" baseline="0">
          <a:ln>
            <a:noFill/>
          </a:ln>
          <a:solidFill>
            <a:srgbClr val="000000"/>
          </a:solidFill>
          <a:uFillTx/>
          <a:latin typeface="+mn-lt"/>
          <a:ea typeface="+mn-ea"/>
          <a:cs typeface="+mn-cs"/>
          <a:sym typeface="Helvetica Light"/>
        </a:defRPr>
      </a:lvl1pPr>
      <a:lvl2pPr marL="0" marR="0" indent="160729" algn="ctr" defTabSz="410751" rtl="0" latinLnBrk="0">
        <a:lnSpc>
          <a:spcPct val="100000"/>
        </a:lnSpc>
        <a:spcBef>
          <a:spcPts val="0"/>
        </a:spcBef>
        <a:spcAft>
          <a:spcPts val="0"/>
        </a:spcAft>
        <a:buClrTx/>
        <a:buSzTx/>
        <a:buFontTx/>
        <a:buNone/>
        <a:tabLst/>
        <a:defRPr sz="5625" b="0" i="0" u="none" strike="noStrike" cap="none" spc="0" baseline="0">
          <a:ln>
            <a:noFill/>
          </a:ln>
          <a:solidFill>
            <a:srgbClr val="000000"/>
          </a:solidFill>
          <a:uFillTx/>
          <a:latin typeface="+mn-lt"/>
          <a:ea typeface="+mn-ea"/>
          <a:cs typeface="+mn-cs"/>
          <a:sym typeface="Helvetica Light"/>
        </a:defRPr>
      </a:lvl2pPr>
      <a:lvl3pPr marL="0" marR="0" indent="321457" algn="ctr" defTabSz="410751" rtl="0" latinLnBrk="0">
        <a:lnSpc>
          <a:spcPct val="100000"/>
        </a:lnSpc>
        <a:spcBef>
          <a:spcPts val="0"/>
        </a:spcBef>
        <a:spcAft>
          <a:spcPts val="0"/>
        </a:spcAft>
        <a:buClrTx/>
        <a:buSzTx/>
        <a:buFontTx/>
        <a:buNone/>
        <a:tabLst/>
        <a:defRPr sz="5625" b="0" i="0" u="none" strike="noStrike" cap="none" spc="0" baseline="0">
          <a:ln>
            <a:noFill/>
          </a:ln>
          <a:solidFill>
            <a:srgbClr val="000000"/>
          </a:solidFill>
          <a:uFillTx/>
          <a:latin typeface="+mn-lt"/>
          <a:ea typeface="+mn-ea"/>
          <a:cs typeface="+mn-cs"/>
          <a:sym typeface="Helvetica Light"/>
        </a:defRPr>
      </a:lvl3pPr>
      <a:lvl4pPr marL="0" marR="0" indent="482186" algn="ctr" defTabSz="410751" rtl="0" latinLnBrk="0">
        <a:lnSpc>
          <a:spcPct val="100000"/>
        </a:lnSpc>
        <a:spcBef>
          <a:spcPts val="0"/>
        </a:spcBef>
        <a:spcAft>
          <a:spcPts val="0"/>
        </a:spcAft>
        <a:buClrTx/>
        <a:buSzTx/>
        <a:buFontTx/>
        <a:buNone/>
        <a:tabLst/>
        <a:defRPr sz="5625" b="0" i="0" u="none" strike="noStrike" cap="none" spc="0" baseline="0">
          <a:ln>
            <a:noFill/>
          </a:ln>
          <a:solidFill>
            <a:srgbClr val="000000"/>
          </a:solidFill>
          <a:uFillTx/>
          <a:latin typeface="+mn-lt"/>
          <a:ea typeface="+mn-ea"/>
          <a:cs typeface="+mn-cs"/>
          <a:sym typeface="Helvetica Light"/>
        </a:defRPr>
      </a:lvl4pPr>
      <a:lvl5pPr marL="0" marR="0" indent="642915" algn="ctr" defTabSz="410751" rtl="0" latinLnBrk="0">
        <a:lnSpc>
          <a:spcPct val="100000"/>
        </a:lnSpc>
        <a:spcBef>
          <a:spcPts val="0"/>
        </a:spcBef>
        <a:spcAft>
          <a:spcPts val="0"/>
        </a:spcAft>
        <a:buClrTx/>
        <a:buSzTx/>
        <a:buFontTx/>
        <a:buNone/>
        <a:tabLst/>
        <a:defRPr sz="5625" b="0" i="0" u="none" strike="noStrike" cap="none" spc="0" baseline="0">
          <a:ln>
            <a:noFill/>
          </a:ln>
          <a:solidFill>
            <a:srgbClr val="000000"/>
          </a:solidFill>
          <a:uFillTx/>
          <a:latin typeface="+mn-lt"/>
          <a:ea typeface="+mn-ea"/>
          <a:cs typeface="+mn-cs"/>
          <a:sym typeface="Helvetica Light"/>
        </a:defRPr>
      </a:lvl5pPr>
      <a:lvl6pPr marL="0" marR="0" indent="803643" algn="ctr" defTabSz="410751" rtl="0" latinLnBrk="0">
        <a:lnSpc>
          <a:spcPct val="100000"/>
        </a:lnSpc>
        <a:spcBef>
          <a:spcPts val="0"/>
        </a:spcBef>
        <a:spcAft>
          <a:spcPts val="0"/>
        </a:spcAft>
        <a:buClrTx/>
        <a:buSzTx/>
        <a:buFontTx/>
        <a:buNone/>
        <a:tabLst/>
        <a:defRPr sz="5625" b="0" i="0" u="none" strike="noStrike" cap="none" spc="0" baseline="0">
          <a:ln>
            <a:noFill/>
          </a:ln>
          <a:solidFill>
            <a:srgbClr val="000000"/>
          </a:solidFill>
          <a:uFillTx/>
          <a:latin typeface="+mn-lt"/>
          <a:ea typeface="+mn-ea"/>
          <a:cs typeface="+mn-cs"/>
          <a:sym typeface="Helvetica Light"/>
        </a:defRPr>
      </a:lvl6pPr>
      <a:lvl7pPr marL="0" marR="0" indent="964372" algn="ctr" defTabSz="410751" rtl="0" latinLnBrk="0">
        <a:lnSpc>
          <a:spcPct val="100000"/>
        </a:lnSpc>
        <a:spcBef>
          <a:spcPts val="0"/>
        </a:spcBef>
        <a:spcAft>
          <a:spcPts val="0"/>
        </a:spcAft>
        <a:buClrTx/>
        <a:buSzTx/>
        <a:buFontTx/>
        <a:buNone/>
        <a:tabLst/>
        <a:defRPr sz="5625" b="0" i="0" u="none" strike="noStrike" cap="none" spc="0" baseline="0">
          <a:ln>
            <a:noFill/>
          </a:ln>
          <a:solidFill>
            <a:srgbClr val="000000"/>
          </a:solidFill>
          <a:uFillTx/>
          <a:latin typeface="+mn-lt"/>
          <a:ea typeface="+mn-ea"/>
          <a:cs typeface="+mn-cs"/>
          <a:sym typeface="Helvetica Light"/>
        </a:defRPr>
      </a:lvl7pPr>
      <a:lvl8pPr marL="0" marR="0" indent="1125101" algn="ctr" defTabSz="410751" rtl="0" latinLnBrk="0">
        <a:lnSpc>
          <a:spcPct val="100000"/>
        </a:lnSpc>
        <a:spcBef>
          <a:spcPts val="0"/>
        </a:spcBef>
        <a:spcAft>
          <a:spcPts val="0"/>
        </a:spcAft>
        <a:buClrTx/>
        <a:buSzTx/>
        <a:buFontTx/>
        <a:buNone/>
        <a:tabLst/>
        <a:defRPr sz="5625" b="0" i="0" u="none" strike="noStrike" cap="none" spc="0" baseline="0">
          <a:ln>
            <a:noFill/>
          </a:ln>
          <a:solidFill>
            <a:srgbClr val="000000"/>
          </a:solidFill>
          <a:uFillTx/>
          <a:latin typeface="+mn-lt"/>
          <a:ea typeface="+mn-ea"/>
          <a:cs typeface="+mn-cs"/>
          <a:sym typeface="Helvetica Light"/>
        </a:defRPr>
      </a:lvl8pPr>
      <a:lvl9pPr marL="0" marR="0" indent="1285829" algn="ctr" defTabSz="410751" rtl="0" latinLnBrk="0">
        <a:lnSpc>
          <a:spcPct val="100000"/>
        </a:lnSpc>
        <a:spcBef>
          <a:spcPts val="0"/>
        </a:spcBef>
        <a:spcAft>
          <a:spcPts val="0"/>
        </a:spcAft>
        <a:buClrTx/>
        <a:buSzTx/>
        <a:buFontTx/>
        <a:buNone/>
        <a:tabLst/>
        <a:defRPr sz="5625" b="0" i="0" u="none" strike="noStrike" cap="none" spc="0" baseline="0">
          <a:ln>
            <a:noFill/>
          </a:ln>
          <a:solidFill>
            <a:srgbClr val="000000"/>
          </a:solidFill>
          <a:uFillTx/>
          <a:latin typeface="+mn-lt"/>
          <a:ea typeface="+mn-ea"/>
          <a:cs typeface="+mn-cs"/>
          <a:sym typeface="Helvetica Light"/>
        </a:defRPr>
      </a:lvl9pPr>
    </p:titleStyle>
    <p:bodyStyle>
      <a:lvl1pPr marL="312528"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1pPr>
      <a:lvl2pPr marL="625056"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2pPr>
      <a:lvl3pPr marL="937584"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3pPr>
      <a:lvl4pPr marL="1250112"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4pPr>
      <a:lvl5pPr marL="1562640"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5pPr>
      <a:lvl6pPr marL="1875168"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6pPr>
      <a:lvl7pPr marL="2187696"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7pPr>
      <a:lvl8pPr marL="2500224"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8pPr>
      <a:lvl9pPr marL="2812752"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1pPr>
      <a:lvl2pPr marL="0" marR="0" indent="160729"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2pPr>
      <a:lvl3pPr marL="0" marR="0" indent="321457"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3pPr>
      <a:lvl4pPr marL="0" marR="0" indent="482186"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4pPr>
      <a:lvl5pPr marL="0" marR="0" indent="642915"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5pPr>
      <a:lvl6pPr marL="0" marR="0" indent="803643"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6pPr>
      <a:lvl7pPr marL="0" marR="0" indent="964372"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7pPr>
      <a:lvl8pPr marL="0" marR="0" indent="1125101"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8pPr>
      <a:lvl9pPr marL="0" marR="0" indent="1285829"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hyperlink" Target="https://www.sos.ca.gov/elections/voter-registration/conservatorship/county-compliance-training"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12.xml"/><Relationship Id="rId5" Type="http://schemas.openxmlformats.org/officeDocument/2006/relationships/image" Target="../media/image7.png"/><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hyperlink" Target="mailto:VoteCal.conservatorship@sos.ca.gov" TargetMode="External"/><Relationship Id="rId2" Type="http://schemas.openxmlformats.org/officeDocument/2006/relationships/notesSlide" Target="../notesSlides/notesSlide37.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8" Type="http://schemas.openxmlformats.org/officeDocument/2006/relationships/hyperlink" Target="https://www.sos.ca.gov/elections/voter-registration/conservatorship" TargetMode="External"/><Relationship Id="rId3" Type="http://schemas.openxmlformats.org/officeDocument/2006/relationships/hyperlink" Target="https://leginfo.legislature.ca.gov/faces/codes_displaySection.xhtml?lawCode=ELEC&amp;sectionNum=2201." TargetMode="External"/><Relationship Id="rId7" Type="http://schemas.openxmlformats.org/officeDocument/2006/relationships/hyperlink" Target="https://leginfo.legislature.ca.gov/faces/codes_displaySection.xhtml?sectionNum=2211&amp;lawCode=ELEC" TargetMode="External"/><Relationship Id="rId12"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12.xml"/><Relationship Id="rId6" Type="http://schemas.openxmlformats.org/officeDocument/2006/relationships/hyperlink" Target="https://leginfo.legislature.ca.gov/faces/codes_displaySection.xhtml?sectionNum=2210&amp;lawCode=ELEC" TargetMode="External"/><Relationship Id="rId11" Type="http://schemas.openxmlformats.org/officeDocument/2006/relationships/image" Target="../media/image3.png"/><Relationship Id="rId5" Type="http://schemas.openxmlformats.org/officeDocument/2006/relationships/hyperlink" Target="https://leginfo.legislature.ca.gov/faces/codes_displaySection.xhtml?sectionNum=2209&amp;lawCode=ELEC" TargetMode="External"/><Relationship Id="rId10" Type="http://schemas.openxmlformats.org/officeDocument/2006/relationships/hyperlink" Target="https://elections.cdn.sos.ca.gov/ccrov/2024/february/24053js.pdf" TargetMode="External"/><Relationship Id="rId4" Type="http://schemas.openxmlformats.org/officeDocument/2006/relationships/hyperlink" Target="https://leginfo.legislature.ca.gov/faces/codes_displaySection.xhtml?sectionNum=2208&amp;lawCode=ELEC" TargetMode="External"/><Relationship Id="rId9" Type="http://schemas.openxmlformats.org/officeDocument/2006/relationships/hyperlink" Target="https://elections.cdn.sos.ca.gov/ccrov/2024/january/24039cik.pdf"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mailto:VoteCalHelp@sos.ca.gov" TargetMode="External"/><Relationship Id="rId2" Type="http://schemas.openxmlformats.org/officeDocument/2006/relationships/notesSlide" Target="../notesSlides/notesSlide39.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hyperlink" Target="mailto:VoteCal.conservatorship@sos.ca.gov"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1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 name="SOS-Color-Background-2.png"/>
          <p:cNvPicPr>
            <a:picLocks noChangeAspect="1"/>
          </p:cNvPicPr>
          <p:nvPr/>
        </p:nvPicPr>
        <p:blipFill>
          <a:blip r:embed="rId3"/>
          <a:stretch>
            <a:fillRect/>
          </a:stretch>
        </p:blipFill>
        <p:spPr>
          <a:xfrm>
            <a:off x="1474749" y="-3349"/>
            <a:ext cx="9145827" cy="6861349"/>
          </a:xfrm>
          <a:prstGeom prst="rect">
            <a:avLst/>
          </a:prstGeom>
          <a:ln w="12700">
            <a:miter lim="400000"/>
          </a:ln>
        </p:spPr>
      </p:pic>
      <p:sp>
        <p:nvSpPr>
          <p:cNvPr id="120" name="Shape 120"/>
          <p:cNvSpPr/>
          <p:nvPr/>
        </p:nvSpPr>
        <p:spPr>
          <a:xfrm>
            <a:off x="1635816" y="489315"/>
            <a:ext cx="8867558" cy="3149901"/>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defRPr sz="8000" b="1">
                <a:solidFill>
                  <a:srgbClr val="FFFFFF"/>
                </a:solidFill>
                <a:latin typeface="Arial"/>
                <a:ea typeface="Arial"/>
                <a:cs typeface="Arial"/>
                <a:sym typeface="Arial"/>
              </a:defRPr>
            </a:lvl1pPr>
          </a:lstStyle>
          <a:p>
            <a:pPr algn="ctr" defTabSz="410751" hangingPunct="0"/>
            <a:r>
              <a:rPr lang="en-US" sz="5000" kern="0" dirty="0"/>
              <a:t>Voter Record Cancellation (Disqualification) </a:t>
            </a:r>
          </a:p>
          <a:p>
            <a:pPr algn="ctr" defTabSz="410751" hangingPunct="0"/>
            <a:r>
              <a:rPr lang="en-US" sz="5000" kern="0" dirty="0"/>
              <a:t>and Restoration: </a:t>
            </a:r>
          </a:p>
          <a:p>
            <a:pPr algn="ctr" defTabSz="410751" hangingPunct="0"/>
            <a:r>
              <a:rPr lang="en-US" sz="5000" kern="0" dirty="0"/>
              <a:t>Mental Incompetency</a:t>
            </a:r>
            <a:endParaRPr sz="5000" kern="0" dirty="0"/>
          </a:p>
        </p:txBody>
      </p:sp>
      <p:sp>
        <p:nvSpPr>
          <p:cNvPr id="121" name="Shape 121"/>
          <p:cNvSpPr/>
          <p:nvPr/>
        </p:nvSpPr>
        <p:spPr>
          <a:xfrm>
            <a:off x="3516923" y="2821974"/>
            <a:ext cx="4979963" cy="1457130"/>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defRPr sz="3200" b="1">
                <a:solidFill>
                  <a:srgbClr val="FFFFFF"/>
                </a:solidFill>
                <a:latin typeface="Arial"/>
                <a:ea typeface="Arial"/>
                <a:cs typeface="Arial"/>
                <a:sym typeface="Arial"/>
              </a:defRPr>
            </a:lvl1pPr>
          </a:lstStyle>
          <a:p>
            <a:pPr algn="ctr" defTabSz="410751" hangingPunct="0"/>
            <a:endParaRPr lang="en-US" sz="2250" kern="0" dirty="0"/>
          </a:p>
          <a:p>
            <a:pPr algn="ctr" defTabSz="410751" hangingPunct="0"/>
            <a:endParaRPr lang="en-US" sz="2250" kern="0" dirty="0"/>
          </a:p>
          <a:p>
            <a:pPr algn="ctr" defTabSz="410751" hangingPunct="0"/>
            <a:endParaRPr lang="en-US" sz="2250" kern="0" dirty="0"/>
          </a:p>
          <a:p>
            <a:pPr algn="ctr" defTabSz="410751" hangingPunct="0"/>
            <a:r>
              <a:rPr lang="en-US" sz="2250" kern="0" dirty="0"/>
              <a:t>Module #2</a:t>
            </a:r>
          </a:p>
        </p:txBody>
      </p:sp>
      <p:sp>
        <p:nvSpPr>
          <p:cNvPr id="122" name="Shape 122"/>
          <p:cNvSpPr/>
          <p:nvPr/>
        </p:nvSpPr>
        <p:spPr>
          <a:xfrm>
            <a:off x="3937591" y="3028475"/>
            <a:ext cx="4617883" cy="2303003"/>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p>
            <a:pPr algn="ctr" defTabSz="410751" hangingPunct="0">
              <a:defRPr sz="2400">
                <a:solidFill>
                  <a:srgbClr val="FFFFFF"/>
                </a:solidFill>
                <a:latin typeface="Arial"/>
                <a:ea typeface="Arial"/>
                <a:cs typeface="Arial"/>
                <a:sym typeface="Arial"/>
              </a:defRPr>
            </a:pPr>
            <a:endParaRPr lang="en-US" sz="1687" kern="0" dirty="0">
              <a:solidFill>
                <a:srgbClr val="FFFFFF"/>
              </a:solidFill>
              <a:latin typeface="Arial"/>
              <a:cs typeface="Arial"/>
              <a:sym typeface="Arial"/>
            </a:endParaRPr>
          </a:p>
          <a:p>
            <a:pPr algn="ctr" defTabSz="410751" hangingPunct="0">
              <a:defRPr sz="2400">
                <a:solidFill>
                  <a:srgbClr val="FFFFFF"/>
                </a:solidFill>
                <a:latin typeface="Arial"/>
                <a:ea typeface="Arial"/>
                <a:cs typeface="Arial"/>
                <a:sym typeface="Arial"/>
              </a:defRPr>
            </a:pPr>
            <a:endParaRPr lang="en-US" sz="1687" kern="0" dirty="0">
              <a:solidFill>
                <a:srgbClr val="FFFFFF"/>
              </a:solidFill>
              <a:latin typeface="Arial"/>
              <a:cs typeface="Arial"/>
              <a:sym typeface="Arial"/>
            </a:endParaRPr>
          </a:p>
          <a:p>
            <a:pPr algn="ctr" defTabSz="410751" hangingPunct="0">
              <a:defRPr sz="2400">
                <a:solidFill>
                  <a:srgbClr val="FFFFFF"/>
                </a:solidFill>
                <a:latin typeface="Arial"/>
                <a:ea typeface="Arial"/>
                <a:cs typeface="Arial"/>
                <a:sym typeface="Arial"/>
              </a:defRPr>
            </a:pPr>
            <a:endParaRPr lang="en-US" sz="1687" kern="0" dirty="0">
              <a:solidFill>
                <a:srgbClr val="FFFFFF"/>
              </a:solidFill>
              <a:latin typeface="Arial"/>
              <a:cs typeface="Arial"/>
              <a:sym typeface="Arial"/>
            </a:endParaRPr>
          </a:p>
          <a:p>
            <a:pPr algn="ctr" defTabSz="410751" hangingPunct="0">
              <a:defRPr sz="2400">
                <a:solidFill>
                  <a:srgbClr val="FFFFFF"/>
                </a:solidFill>
                <a:latin typeface="Arial"/>
                <a:ea typeface="Arial"/>
                <a:cs typeface="Arial"/>
                <a:sym typeface="Arial"/>
              </a:defRPr>
            </a:pPr>
            <a:endParaRPr lang="en-US" sz="1687" kern="0" dirty="0">
              <a:solidFill>
                <a:srgbClr val="FFFFFF"/>
              </a:solidFill>
              <a:latin typeface="Arial"/>
              <a:cs typeface="Arial"/>
              <a:sym typeface="Arial"/>
            </a:endParaRPr>
          </a:p>
          <a:p>
            <a:pPr algn="ctr" defTabSz="410751" hangingPunct="0">
              <a:defRPr sz="2400">
                <a:solidFill>
                  <a:srgbClr val="FFFFFF"/>
                </a:solidFill>
                <a:latin typeface="Arial"/>
                <a:ea typeface="Arial"/>
                <a:cs typeface="Arial"/>
                <a:sym typeface="Arial"/>
              </a:defRPr>
            </a:pPr>
            <a:endParaRPr lang="en-US" sz="1687" kern="0" dirty="0">
              <a:solidFill>
                <a:srgbClr val="FFFFFF"/>
              </a:solidFill>
              <a:latin typeface="Arial"/>
              <a:cs typeface="Arial"/>
              <a:sym typeface="Arial"/>
            </a:endParaRPr>
          </a:p>
          <a:p>
            <a:pPr algn="ctr" defTabSz="410751" hangingPunct="0">
              <a:defRPr sz="2400">
                <a:solidFill>
                  <a:srgbClr val="FFFFFF"/>
                </a:solidFill>
                <a:latin typeface="Arial"/>
                <a:ea typeface="Arial"/>
                <a:cs typeface="Arial"/>
                <a:sym typeface="Arial"/>
              </a:defRPr>
            </a:pPr>
            <a:r>
              <a:rPr lang="en-US" sz="1687" kern="0" dirty="0">
                <a:solidFill>
                  <a:srgbClr val="FFFFFF"/>
                </a:solidFill>
                <a:latin typeface="Arial"/>
                <a:cs typeface="Arial"/>
                <a:sym typeface="Arial"/>
              </a:rPr>
              <a:t>Training for Superior Court Executive Officers and County Elections Officials</a:t>
            </a:r>
          </a:p>
          <a:p>
            <a:pPr algn="ctr" defTabSz="410751" hangingPunct="0">
              <a:defRPr sz="2400">
                <a:solidFill>
                  <a:srgbClr val="FFFFFF"/>
                </a:solidFill>
                <a:latin typeface="Arial"/>
                <a:ea typeface="Arial"/>
                <a:cs typeface="Arial"/>
                <a:sym typeface="Arial"/>
              </a:defRPr>
            </a:pPr>
            <a:endParaRPr lang="en-US" sz="1687" kern="0" dirty="0">
              <a:solidFill>
                <a:srgbClr val="FFFFFF"/>
              </a:solidFill>
              <a:latin typeface="Arial"/>
              <a:cs typeface="Arial"/>
              <a:sym typeface="Arial"/>
            </a:endParaRPr>
          </a:p>
          <a:p>
            <a:pPr algn="ctr" defTabSz="410751" hangingPunct="0">
              <a:defRPr sz="2400">
                <a:solidFill>
                  <a:srgbClr val="FFFFFF"/>
                </a:solidFill>
                <a:latin typeface="Arial"/>
                <a:ea typeface="Arial"/>
                <a:cs typeface="Arial"/>
                <a:sym typeface="Arial"/>
              </a:defRPr>
            </a:pPr>
            <a:r>
              <a:rPr lang="en-US" sz="1000" kern="0" dirty="0">
                <a:solidFill>
                  <a:srgbClr val="FFFFFF"/>
                </a:solidFill>
                <a:latin typeface="Arial"/>
                <a:cs typeface="Arial"/>
                <a:sym typeface="Arial"/>
              </a:rPr>
              <a:t>Revised September 2024</a:t>
            </a:r>
            <a:endParaRPr sz="1000" kern="0" dirty="0">
              <a:solidFill>
                <a:srgbClr val="FFFFFF"/>
              </a:solidFill>
              <a:latin typeface="Arial"/>
              <a:cs typeface="Arial"/>
              <a:sym typeface="Arial"/>
            </a:endParaRPr>
          </a:p>
        </p:txBody>
      </p:sp>
      <p:sp>
        <p:nvSpPr>
          <p:cNvPr id="123" name="Shape 123"/>
          <p:cNvSpPr/>
          <p:nvPr/>
        </p:nvSpPr>
        <p:spPr>
          <a:xfrm>
            <a:off x="1521526" y="5468180"/>
            <a:ext cx="9149908" cy="1422858"/>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pic>
        <p:nvPicPr>
          <p:cNvPr id="125" name="SOS-generic-logo-horizontal-white.png"/>
          <p:cNvPicPr>
            <a:picLocks noChangeAspect="1"/>
          </p:cNvPicPr>
          <p:nvPr/>
        </p:nvPicPr>
        <p:blipFill>
          <a:blip r:embed="rId4"/>
          <a:stretch>
            <a:fillRect/>
          </a:stretch>
        </p:blipFill>
        <p:spPr>
          <a:xfrm>
            <a:off x="4407228" y="5831203"/>
            <a:ext cx="3377544" cy="741431"/>
          </a:xfrm>
          <a:prstGeom prst="rect">
            <a:avLst/>
          </a:prstGeom>
          <a:ln w="12700">
            <a:miter lim="400000"/>
          </a:ln>
        </p:spPr>
      </p:pic>
      <p:sp>
        <p:nvSpPr>
          <p:cNvPr id="3" name="Shape 134">
            <a:extLst>
              <a:ext uri="{FF2B5EF4-FFF2-40B4-BE49-F238E27FC236}">
                <a16:creationId xmlns:a16="http://schemas.microsoft.com/office/drawing/2014/main" id="{B9EE65C2-EFF4-A088-4ECC-C7F2F5564D13}"/>
              </a:ext>
            </a:extLst>
          </p:cNvPr>
          <p:cNvSpPr/>
          <p:nvPr/>
        </p:nvSpPr>
        <p:spPr>
          <a:xfrm>
            <a:off x="1454247" y="5468180"/>
            <a:ext cx="9283506" cy="89619"/>
          </a:xfrm>
          <a:prstGeom prst="rect">
            <a:avLst/>
          </a:prstGeom>
          <a:solidFill>
            <a:srgbClr val="FFC43E"/>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2" name="Slide Number Placeholder 1">
            <a:extLst>
              <a:ext uri="{FF2B5EF4-FFF2-40B4-BE49-F238E27FC236}">
                <a16:creationId xmlns:a16="http://schemas.microsoft.com/office/drawing/2014/main" id="{788ED07A-F56A-D464-369B-3B759E879D37}"/>
              </a:ext>
            </a:extLst>
          </p:cNvPr>
          <p:cNvSpPr>
            <a:spLocks noGrp="1"/>
          </p:cNvSpPr>
          <p:nvPr>
            <p:ph type="sldNum" sz="quarter" idx="2"/>
          </p:nvPr>
        </p:nvSpPr>
        <p:spPr>
          <a:xfrm>
            <a:off x="5917310" y="6505277"/>
            <a:ext cx="192360" cy="297389"/>
          </a:xfrm>
        </p:spPr>
        <p:txBody>
          <a:bodyPr/>
          <a:lstStyle/>
          <a:p>
            <a:fld id="{86CB4B4D-7CA3-9044-876B-883B54F8677D}" type="slidenum">
              <a:rPr lang="en-US" smtClean="0">
                <a:solidFill>
                  <a:schemeClr val="bg1"/>
                </a:solidFill>
              </a:rPr>
              <a:t>1</a:t>
            </a:fld>
            <a:endParaRPr lang="en-US" dirty="0">
              <a:solidFill>
                <a:schemeClr val="bg1"/>
              </a:solidFill>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p:nvPr/>
        </p:nvSpPr>
        <p:spPr>
          <a:xfrm>
            <a:off x="1459357" y="-108826"/>
            <a:ext cx="9276068" cy="7170462"/>
          </a:xfrm>
          <a:prstGeom prst="rect">
            <a:avLst/>
          </a:prstGeom>
          <a:solidFill>
            <a:srgbClr val="EDEDED"/>
          </a:solidFill>
          <a:ln w="12700">
            <a:miter lim="400000"/>
          </a:ln>
        </p:spPr>
        <p:txBody>
          <a:bodyPr lIns="35719" tIns="35719" rIns="35719" bIns="35719" anchor="ctr"/>
          <a:lstStyle/>
          <a:p>
            <a:pPr defTabSz="410751" hangingPunct="0">
              <a:defRPr sz="2400"/>
            </a:pPr>
            <a:endParaRPr sz="1687" kern="0" dirty="0">
              <a:solidFill>
                <a:srgbClr val="000000"/>
              </a:solidFill>
              <a:latin typeface="Helvetica Light"/>
              <a:sym typeface="Helvetica Light"/>
            </a:endParaRPr>
          </a:p>
        </p:txBody>
      </p:sp>
      <p:sp>
        <p:nvSpPr>
          <p:cNvPr id="162" name="Shape 162"/>
          <p:cNvSpPr/>
          <p:nvPr/>
        </p:nvSpPr>
        <p:spPr>
          <a:xfrm>
            <a:off x="1974139" y="465329"/>
            <a:ext cx="8425970" cy="626133"/>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defTabSz="410751" hangingPunct="0"/>
            <a:r>
              <a:rPr lang="en-US" sz="3600" kern="0" dirty="0"/>
              <a:t>Requirements for Annual Training</a:t>
            </a:r>
            <a:endParaRPr sz="3600" kern="0" dirty="0"/>
          </a:p>
        </p:txBody>
      </p:sp>
      <p:sp>
        <p:nvSpPr>
          <p:cNvPr id="163" name="Shape 163"/>
          <p:cNvSpPr/>
          <p:nvPr/>
        </p:nvSpPr>
        <p:spPr>
          <a:xfrm>
            <a:off x="2030827" y="-857841"/>
            <a:ext cx="8130347" cy="6055312"/>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solidFill>
                <a:srgbClr val="5B9BD5">
                  <a:lumMod val="50000"/>
                </a:srgbClr>
              </a:solidFill>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solidFill>
                <a:srgbClr val="5B9BD5">
                  <a:lumMod val="50000"/>
                </a:srgbClr>
              </a:solidFill>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solidFill>
                <a:srgbClr val="5B9BD5">
                  <a:lumMod val="50000"/>
                </a:srgbClr>
              </a:solidFill>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solidFill>
                <a:srgbClr val="5B9BD5">
                  <a:lumMod val="50000"/>
                </a:srgbClr>
              </a:solidFill>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a:lnSpc>
                <a:spcPct val="90000"/>
              </a:lnSpc>
              <a:spcBef>
                <a:spcPts val="0"/>
              </a:spcBef>
              <a:spcAft>
                <a:spcPts val="0"/>
              </a:spcAft>
            </a:pPr>
            <a:r>
              <a:rPr lang="en-US" sz="1400" kern="1200" dirty="0">
                <a:solidFill>
                  <a:srgbClr val="002060"/>
                </a:solidFill>
                <a:effectLst/>
                <a:latin typeface="Arial" panose="020B0604020202020204" pitchFamily="34" charset="0"/>
                <a:ea typeface="Helvetica Light"/>
              </a:rPr>
              <a:t>The requirement for this training is found in statutes listed below, and provides that:</a:t>
            </a:r>
          </a:p>
          <a:p>
            <a:pPr marL="0" marR="0">
              <a:lnSpc>
                <a:spcPct val="90000"/>
              </a:lnSpc>
              <a:spcBef>
                <a:spcPts val="0"/>
              </a:spcBef>
              <a:spcAft>
                <a:spcPts val="0"/>
              </a:spcAft>
            </a:pPr>
            <a:endParaRPr lang="en-US" sz="1200" dirty="0">
              <a:effectLst/>
              <a:latin typeface="Times New Roman" panose="02020603050405020304" pitchFamily="18" charset="0"/>
              <a:ea typeface="Times New Roman" panose="02020603050405020304" pitchFamily="18" charset="0"/>
            </a:endParaRPr>
          </a:p>
          <a:p>
            <a:pPr marL="342900" marR="0" lvl="0" indent="-342900">
              <a:lnSpc>
                <a:spcPct val="90000"/>
              </a:lnSpc>
              <a:spcBef>
                <a:spcPts val="0"/>
              </a:spcBef>
              <a:spcAft>
                <a:spcPts val="0"/>
              </a:spcAft>
              <a:buFont typeface="Arial" panose="020B0604020202020204" pitchFamily="34" charset="0"/>
              <a:buChar char="•"/>
              <a:tabLst>
                <a:tab pos="457200" algn="l"/>
              </a:tabLst>
            </a:pPr>
            <a:r>
              <a:rPr lang="en-US" sz="1400" kern="1200" dirty="0">
                <a:solidFill>
                  <a:srgbClr val="002060"/>
                </a:solidFill>
                <a:effectLst/>
                <a:latin typeface="Arial" panose="020B0604020202020204" pitchFamily="34" charset="0"/>
                <a:ea typeface="Helvetica Light"/>
                <a:cs typeface="Times New Roman" panose="02020603050405020304" pitchFamily="18" charset="0"/>
              </a:rPr>
              <a:t>in consultation with the Judicial Council, the Secretary of State shall prepare and deliver a training via a remote web-based learning platform that is accessible through the Secretary of State’s internet website</a:t>
            </a:r>
          </a:p>
          <a:p>
            <a:pPr marR="0" lvl="0">
              <a:lnSpc>
                <a:spcPct val="90000"/>
              </a:lnSpc>
              <a:spcBef>
                <a:spcPts val="0"/>
              </a:spcBef>
              <a:spcAft>
                <a:spcPts val="0"/>
              </a:spcAft>
              <a:tabLst>
                <a:tab pos="457200" algn="l"/>
              </a:tabLst>
            </a:pP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nSpc>
                <a:spcPct val="90000"/>
              </a:lnSpc>
              <a:spcBef>
                <a:spcPts val="0"/>
              </a:spcBef>
              <a:spcAft>
                <a:spcPts val="0"/>
              </a:spcAft>
              <a:buFont typeface="Arial" panose="020B0604020202020204" pitchFamily="34" charset="0"/>
              <a:buChar char="•"/>
              <a:tabLst>
                <a:tab pos="457200" algn="l"/>
              </a:tabLst>
            </a:pPr>
            <a:r>
              <a:rPr lang="en-US" sz="1400" kern="1200" dirty="0">
                <a:solidFill>
                  <a:srgbClr val="002060"/>
                </a:solidFill>
                <a:effectLst/>
                <a:latin typeface="Arial" panose="020B0604020202020204" pitchFamily="34" charset="0"/>
                <a:ea typeface="Helvetica Light"/>
                <a:cs typeface="Times New Roman" panose="02020603050405020304" pitchFamily="18" charset="0"/>
              </a:rPr>
              <a:t>the training shall contain information about the</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nSpc>
                <a:spcPct val="90000"/>
              </a:lnSpc>
              <a:spcBef>
                <a:spcPts val="0"/>
              </a:spcBef>
              <a:spcAft>
                <a:spcPts val="0"/>
              </a:spcAft>
              <a:buFont typeface="Arial" panose="020B0604020202020204" pitchFamily="34" charset="0"/>
              <a:buChar char="•"/>
              <a:tabLst>
                <a:tab pos="914400" algn="l"/>
              </a:tabLst>
            </a:pPr>
            <a:r>
              <a:rPr lang="en-US" sz="1400" kern="1200" dirty="0">
                <a:solidFill>
                  <a:srgbClr val="002060"/>
                </a:solidFill>
                <a:effectLst/>
                <a:latin typeface="Arial" panose="020B0604020202020204" pitchFamily="34" charset="0"/>
                <a:ea typeface="Helvetica Light"/>
                <a:cs typeface="Times New Roman" panose="02020603050405020304" pitchFamily="18" charset="0"/>
              </a:rPr>
              <a:t>legal standards for voting rights cancellation (disqualification),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nSpc>
                <a:spcPct val="90000"/>
              </a:lnSpc>
              <a:spcBef>
                <a:spcPts val="0"/>
              </a:spcBef>
              <a:spcAft>
                <a:spcPts val="0"/>
              </a:spcAft>
              <a:buFont typeface="Arial" panose="020B0604020202020204" pitchFamily="34" charset="0"/>
              <a:buChar char="•"/>
              <a:tabLst>
                <a:tab pos="914400" algn="l"/>
              </a:tabLst>
            </a:pPr>
            <a:r>
              <a:rPr lang="en-US" sz="1400" kern="1200" dirty="0">
                <a:solidFill>
                  <a:srgbClr val="002060"/>
                </a:solidFill>
                <a:effectLst/>
                <a:latin typeface="Arial" panose="020B0604020202020204" pitchFamily="34" charset="0"/>
                <a:ea typeface="Helvetica Light"/>
                <a:cs typeface="Times New Roman" panose="02020603050405020304" pitchFamily="18" charset="0"/>
              </a:rPr>
              <a:t>responsibilities of superior court executive officers and county elections officials,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nSpc>
                <a:spcPct val="90000"/>
              </a:lnSpc>
              <a:spcBef>
                <a:spcPts val="0"/>
              </a:spcBef>
              <a:spcAft>
                <a:spcPts val="0"/>
              </a:spcAft>
              <a:buFont typeface="Arial" panose="020B0604020202020204" pitchFamily="34" charset="0"/>
              <a:buChar char="•"/>
              <a:tabLst>
                <a:tab pos="914400" algn="l"/>
              </a:tabLst>
            </a:pPr>
            <a:r>
              <a:rPr lang="en-US" sz="1400" kern="1200" dirty="0">
                <a:solidFill>
                  <a:srgbClr val="002060"/>
                </a:solidFill>
                <a:effectLst/>
                <a:latin typeface="Arial" panose="020B0604020202020204" pitchFamily="34" charset="0"/>
                <a:ea typeface="Helvetica Light"/>
                <a:cs typeface="Times New Roman" panose="02020603050405020304" pitchFamily="18" charset="0"/>
              </a:rPr>
              <a:t>duties of court investigators, and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nSpc>
                <a:spcPct val="90000"/>
              </a:lnSpc>
              <a:spcBef>
                <a:spcPts val="0"/>
              </a:spcBef>
              <a:spcAft>
                <a:spcPts val="0"/>
              </a:spcAft>
              <a:buFont typeface="Arial" panose="020B0604020202020204" pitchFamily="34" charset="0"/>
              <a:buChar char="•"/>
              <a:tabLst>
                <a:tab pos="914400" algn="l"/>
              </a:tabLst>
            </a:pPr>
            <a:r>
              <a:rPr lang="en-US" sz="1400" kern="1200" dirty="0">
                <a:solidFill>
                  <a:srgbClr val="002060"/>
                </a:solidFill>
                <a:effectLst/>
                <a:latin typeface="Arial" panose="020B0604020202020204" pitchFamily="34" charset="0"/>
                <a:ea typeface="Helvetica Light"/>
                <a:cs typeface="Times New Roman" panose="02020603050405020304" pitchFamily="18" charset="0"/>
              </a:rPr>
              <a:t>the reporting requirements for courts related to voting rights cancellation (disqualification) and restoration</a:t>
            </a:r>
          </a:p>
          <a:p>
            <a:pPr marL="742950" marR="0" lvl="1" indent="-285750">
              <a:lnSpc>
                <a:spcPct val="90000"/>
              </a:lnSpc>
              <a:spcBef>
                <a:spcPts val="0"/>
              </a:spcBef>
              <a:spcAft>
                <a:spcPts val="0"/>
              </a:spcAft>
              <a:buFont typeface="Arial" panose="020B0604020202020204" pitchFamily="34" charset="0"/>
              <a:buChar char="•"/>
              <a:tabLst>
                <a:tab pos="914400" algn="l"/>
              </a:tabLst>
            </a:pP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457200" marR="0" algn="just" fontAlgn="base">
              <a:lnSpc>
                <a:spcPct val="90000"/>
              </a:lnSpc>
              <a:spcBef>
                <a:spcPts val="0"/>
              </a:spcBef>
              <a:spcAft>
                <a:spcPts val="0"/>
              </a:spcAft>
            </a:pPr>
            <a:r>
              <a:rPr lang="en-US" sz="1400" kern="1200" dirty="0">
                <a:solidFill>
                  <a:srgbClr val="002060"/>
                </a:solidFill>
                <a:effectLst/>
                <a:latin typeface="Arial" panose="020B0604020202020204" pitchFamily="34" charset="0"/>
                <a:ea typeface="Helvetica Light"/>
              </a:rPr>
              <a:t>and</a:t>
            </a:r>
          </a:p>
          <a:p>
            <a:pPr marL="457200" marR="0" algn="just" fontAlgn="base">
              <a:lnSpc>
                <a:spcPct val="90000"/>
              </a:lnSpc>
              <a:spcBef>
                <a:spcPts val="0"/>
              </a:spcBef>
              <a:spcAft>
                <a:spcPts val="0"/>
              </a:spcAft>
            </a:pPr>
            <a:r>
              <a:rPr lang="en-US" sz="1400" kern="1200" dirty="0">
                <a:solidFill>
                  <a:srgbClr val="002060"/>
                </a:solidFill>
                <a:effectLst/>
                <a:latin typeface="Arial" panose="020B0604020202020204" pitchFamily="34" charset="0"/>
                <a:ea typeface="Helvetica Light"/>
              </a:rPr>
              <a:t> </a:t>
            </a:r>
            <a:endParaRPr lang="en-US" sz="1200" dirty="0">
              <a:effectLst/>
              <a:latin typeface="Times New Roman" panose="02020603050405020304" pitchFamily="18" charset="0"/>
              <a:ea typeface="Times New Roman" panose="02020603050405020304" pitchFamily="18" charset="0"/>
            </a:endParaRPr>
          </a:p>
          <a:p>
            <a:pPr marL="342900" marR="0" lvl="0" indent="-342900" algn="just" fontAlgn="base">
              <a:lnSpc>
                <a:spcPct val="90000"/>
              </a:lnSpc>
              <a:spcBef>
                <a:spcPts val="0"/>
              </a:spcBef>
              <a:spcAft>
                <a:spcPts val="0"/>
              </a:spcAft>
              <a:buFont typeface="Arial" panose="020B0604020202020204" pitchFamily="34" charset="0"/>
              <a:buChar char="•"/>
              <a:tabLst>
                <a:tab pos="457200" algn="l"/>
              </a:tabLst>
            </a:pPr>
            <a:r>
              <a:rPr lang="en-US" sz="1400" kern="1200" dirty="0">
                <a:solidFill>
                  <a:srgbClr val="002060"/>
                </a:solidFill>
                <a:effectLst/>
                <a:latin typeface="Arial" panose="020B0604020202020204" pitchFamily="34" charset="0"/>
                <a:ea typeface="Helvetica Light"/>
                <a:cs typeface="Times New Roman" panose="02020603050405020304" pitchFamily="18" charset="0"/>
              </a:rPr>
              <a:t>at least annually, each superior court executive officer and each county elections official shall complete this training</a:t>
            </a:r>
          </a:p>
          <a:p>
            <a:pPr marL="342900" marR="0" lvl="0" indent="-342900" algn="just" fontAlgn="base">
              <a:lnSpc>
                <a:spcPct val="90000"/>
              </a:lnSpc>
              <a:spcBef>
                <a:spcPts val="0"/>
              </a:spcBef>
              <a:spcAft>
                <a:spcPts val="0"/>
              </a:spcAft>
              <a:buFont typeface="Arial" panose="020B0604020202020204" pitchFamily="34" charset="0"/>
              <a:buChar char="•"/>
              <a:tabLst>
                <a:tab pos="457200" algn="l"/>
              </a:tabLst>
            </a:pP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90000"/>
              </a:lnSpc>
              <a:spcBef>
                <a:spcPts val="0"/>
              </a:spcBef>
              <a:spcAft>
                <a:spcPts val="0"/>
              </a:spcAft>
            </a:pPr>
            <a:endParaRPr lang="en-US" sz="1400" kern="1200" dirty="0">
              <a:solidFill>
                <a:srgbClr val="002060"/>
              </a:solidFill>
              <a:effectLst/>
              <a:latin typeface="Arial" panose="020B0604020202020204" pitchFamily="34" charset="0"/>
              <a:ea typeface="Helvetica Light"/>
            </a:endParaRPr>
          </a:p>
          <a:p>
            <a:pPr marL="0" marR="0">
              <a:lnSpc>
                <a:spcPct val="90000"/>
              </a:lnSpc>
              <a:spcBef>
                <a:spcPts val="0"/>
              </a:spcBef>
              <a:spcAft>
                <a:spcPts val="0"/>
              </a:spcAft>
            </a:pPr>
            <a:r>
              <a:rPr lang="en-US" sz="1400" kern="1200" dirty="0">
                <a:solidFill>
                  <a:srgbClr val="002060"/>
                </a:solidFill>
                <a:effectLst/>
                <a:latin typeface="Arial" panose="020B0604020202020204" pitchFamily="34" charset="0"/>
                <a:ea typeface="Helvetica Light"/>
              </a:rPr>
              <a:t>Elec. Code, § 2214 (added by Assembly Bill 2841, Statutes of 2022, Chapter 807)</a:t>
            </a:r>
          </a:p>
        </p:txBody>
      </p:sp>
      <p:sp>
        <p:nvSpPr>
          <p:cNvPr id="164" name="Shape 164"/>
          <p:cNvSpPr/>
          <p:nvPr/>
        </p:nvSpPr>
        <p:spPr>
          <a:xfrm>
            <a:off x="1973059" y="1187994"/>
            <a:ext cx="1212936" cy="80340"/>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5" name="Shape 165"/>
          <p:cNvSpPr/>
          <p:nvPr/>
        </p:nvSpPr>
        <p:spPr>
          <a:xfrm>
            <a:off x="1986178" y="1033270"/>
            <a:ext cx="4317743" cy="418384"/>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l">
              <a:defRPr sz="3200" b="1">
                <a:solidFill>
                  <a:srgbClr val="06304D"/>
                </a:solidFill>
                <a:latin typeface="Arial"/>
                <a:ea typeface="Arial"/>
                <a:cs typeface="Arial"/>
                <a:sym typeface="Arial"/>
              </a:defRPr>
            </a:lvl1pPr>
          </a:lstStyle>
          <a:p>
            <a:pPr defTabSz="410751" hangingPunct="0"/>
            <a:endParaRPr sz="2250" kern="0" dirty="0"/>
          </a:p>
        </p:txBody>
      </p:sp>
      <p:sp>
        <p:nvSpPr>
          <p:cNvPr id="166" name="Shape 166"/>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7" name="Shape 167"/>
          <p:cNvSpPr/>
          <p:nvPr/>
        </p:nvSpPr>
        <p:spPr>
          <a:xfrm>
            <a:off x="1454247" y="5468180"/>
            <a:ext cx="9283506" cy="89619"/>
          </a:xfrm>
          <a:prstGeom prst="rect">
            <a:avLst/>
          </a:prstGeom>
          <a:solidFill>
            <a:srgbClr val="FFC43E"/>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pic>
        <p:nvPicPr>
          <p:cNvPr id="168" name="SOS-generic-logo-horizontal-white.png"/>
          <p:cNvPicPr>
            <a:picLocks noChangeAspect="1"/>
          </p:cNvPicPr>
          <p:nvPr/>
        </p:nvPicPr>
        <p:blipFill>
          <a:blip r:embed="rId3"/>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F149455F-4D6C-D7BD-8CAE-A0BB53CE89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02C6FAB2-BCF9-DAE3-8941-EC2AC3AB27E3}"/>
              </a:ext>
            </a:extLst>
          </p:cNvPr>
          <p:cNvSpPr>
            <a:spLocks noGrp="1"/>
          </p:cNvSpPr>
          <p:nvPr>
            <p:ph type="sldNum" sz="quarter" idx="2"/>
          </p:nvPr>
        </p:nvSpPr>
        <p:spPr>
          <a:xfrm>
            <a:off x="5917310" y="6505277"/>
            <a:ext cx="192360" cy="297389"/>
          </a:xfrm>
        </p:spPr>
        <p:txBody>
          <a:bodyPr/>
          <a:lstStyle/>
          <a:p>
            <a:fld id="{86CB4B4D-7CA3-9044-876B-883B54F8677D}" type="slidenum">
              <a:rPr lang="en-US" smtClean="0">
                <a:solidFill>
                  <a:schemeClr val="bg1"/>
                </a:solidFill>
              </a:rPr>
              <a:t>2</a:t>
            </a:fld>
            <a:endParaRPr lang="en-US" dirty="0">
              <a:solidFill>
                <a:schemeClr val="bg1"/>
              </a:solidFill>
            </a:endParaRP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D2F6A-7A2B-B8F4-2F32-46552C7B79B6}"/>
            </a:ext>
          </a:extLst>
        </p:cNvPr>
        <p:cNvGrpSpPr/>
        <p:nvPr/>
      </p:nvGrpSpPr>
      <p:grpSpPr>
        <a:xfrm>
          <a:off x="0" y="0"/>
          <a:ext cx="0" cy="0"/>
          <a:chOff x="0" y="0"/>
          <a:chExt cx="0" cy="0"/>
        </a:xfrm>
      </p:grpSpPr>
      <p:sp>
        <p:nvSpPr>
          <p:cNvPr id="161" name="Shape 161">
            <a:extLst>
              <a:ext uri="{FF2B5EF4-FFF2-40B4-BE49-F238E27FC236}">
                <a16:creationId xmlns:a16="http://schemas.microsoft.com/office/drawing/2014/main" id="{5CCD4154-2A46-E940-88AA-9D0A8365A747}"/>
              </a:ext>
            </a:extLst>
          </p:cNvPr>
          <p:cNvSpPr/>
          <p:nvPr/>
        </p:nvSpPr>
        <p:spPr>
          <a:xfrm>
            <a:off x="1459357" y="-108826"/>
            <a:ext cx="9276068" cy="7170462"/>
          </a:xfrm>
          <a:prstGeom prst="rect">
            <a:avLst/>
          </a:prstGeom>
          <a:solidFill>
            <a:srgbClr val="EDEDED"/>
          </a:solidFill>
          <a:ln w="12700">
            <a:miter lim="400000"/>
          </a:ln>
        </p:spPr>
        <p:txBody>
          <a:bodyPr lIns="35719" tIns="35719" rIns="35719" bIns="35719" anchor="ctr"/>
          <a:lstStyle/>
          <a:p>
            <a:pPr marL="0" marR="0" lvl="0" indent="0" algn="l" defTabSz="410751" rtl="0" eaLnBrk="1" fontAlgn="auto" latinLnBrk="0" hangingPunct="0">
              <a:lnSpc>
                <a:spcPct val="100000"/>
              </a:lnSpc>
              <a:spcBef>
                <a:spcPts val="0"/>
              </a:spcBef>
              <a:spcAft>
                <a:spcPts val="0"/>
              </a:spcAft>
              <a:buClrTx/>
              <a:buSzTx/>
              <a:buFontTx/>
              <a:buNone/>
              <a:tabLst/>
              <a:defRPr sz="2400"/>
            </a:pPr>
            <a:endParaRPr kumimoji="0" sz="1687" b="0" i="0" u="none" strike="noStrike" kern="0" cap="none" spc="0" normalizeH="0" baseline="0" noProof="0" dirty="0">
              <a:ln>
                <a:noFill/>
              </a:ln>
              <a:solidFill>
                <a:srgbClr val="000000"/>
              </a:solidFill>
              <a:effectLst/>
              <a:uLnTx/>
              <a:uFillTx/>
              <a:latin typeface="Helvetica Light"/>
              <a:sym typeface="Helvetica Light"/>
            </a:endParaRPr>
          </a:p>
        </p:txBody>
      </p:sp>
      <p:sp>
        <p:nvSpPr>
          <p:cNvPr id="162" name="Shape 162">
            <a:extLst>
              <a:ext uri="{FF2B5EF4-FFF2-40B4-BE49-F238E27FC236}">
                <a16:creationId xmlns:a16="http://schemas.microsoft.com/office/drawing/2014/main" id="{E095B0C6-F389-D714-0306-C0AA308AA711}"/>
              </a:ext>
            </a:extLst>
          </p:cNvPr>
          <p:cNvSpPr/>
          <p:nvPr/>
        </p:nvSpPr>
        <p:spPr>
          <a:xfrm>
            <a:off x="1974139" y="417688"/>
            <a:ext cx="8425970" cy="721416"/>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marL="0" marR="0" lvl="0" indent="0" algn="l" defTabSz="410751" rtl="0" eaLnBrk="1" fontAlgn="auto" latinLnBrk="0" hangingPunct="0">
              <a:lnSpc>
                <a:spcPct val="100000"/>
              </a:lnSpc>
              <a:spcBef>
                <a:spcPts val="0"/>
              </a:spcBef>
              <a:spcAft>
                <a:spcPts val="0"/>
              </a:spcAft>
              <a:buClrTx/>
              <a:buSzTx/>
              <a:buFontTx/>
              <a:buNone/>
              <a:tabLst/>
              <a:defRPr/>
            </a:pPr>
            <a:r>
              <a:rPr kumimoji="0" lang="en-US" sz="4219" b="1" i="0" u="none" strike="noStrike" kern="0" cap="none" spc="0" normalizeH="0" baseline="0" noProof="0" dirty="0">
                <a:ln>
                  <a:noFill/>
                </a:ln>
                <a:solidFill>
                  <a:srgbClr val="06304D"/>
                </a:solidFill>
                <a:effectLst/>
                <a:uLnTx/>
                <a:uFillTx/>
                <a:latin typeface="Arial"/>
                <a:cs typeface="Arial"/>
                <a:sym typeface="Arial"/>
              </a:rPr>
              <a:t>THREE TRAINING MODULES</a:t>
            </a:r>
            <a:endParaRPr kumimoji="0" sz="4219" b="1" i="0" u="none" strike="noStrike" kern="0" cap="none" spc="0" normalizeH="0" baseline="0" noProof="0" dirty="0">
              <a:ln>
                <a:noFill/>
              </a:ln>
              <a:solidFill>
                <a:srgbClr val="06304D"/>
              </a:solidFill>
              <a:effectLst/>
              <a:uLnTx/>
              <a:uFillTx/>
              <a:latin typeface="Arial"/>
              <a:cs typeface="Arial"/>
              <a:sym typeface="Arial"/>
            </a:endParaRPr>
          </a:p>
        </p:txBody>
      </p:sp>
      <p:sp>
        <p:nvSpPr>
          <p:cNvPr id="163" name="Shape 163">
            <a:extLst>
              <a:ext uri="{FF2B5EF4-FFF2-40B4-BE49-F238E27FC236}">
                <a16:creationId xmlns:a16="http://schemas.microsoft.com/office/drawing/2014/main" id="{90B48B90-F566-4171-EA86-796B0BFBD97F}"/>
              </a:ext>
            </a:extLst>
          </p:cNvPr>
          <p:cNvSpPr/>
          <p:nvPr/>
        </p:nvSpPr>
        <p:spPr>
          <a:xfrm>
            <a:off x="2030827" y="-1120990"/>
            <a:ext cx="8130347" cy="6581610"/>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a:cs typeface="Arial"/>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a:cs typeface="Arial"/>
            </a:endParaRPr>
          </a:p>
          <a:p>
            <a:pPr marL="457200" marR="0" lvl="1" indent="0" algn="just"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2060"/>
                </a:solidFill>
                <a:effectLst/>
                <a:uLnTx/>
                <a:uFillTx/>
                <a:latin typeface="Arial"/>
                <a:ea typeface="+mn-ea"/>
                <a:cs typeface="Arial"/>
              </a:rPr>
              <a:t>Training audience: superior court executive officers and county elections officials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002060"/>
                </a:solidFill>
                <a:effectLst/>
                <a:uLnTx/>
                <a:uFillTx/>
                <a:latin typeface="Arial"/>
                <a:ea typeface="+mn-ea"/>
                <a:cs typeface="Arial"/>
                <a:sym typeface="Arial"/>
              </a:rPr>
              <a:t>Module #1 objectives: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002060"/>
                </a:solidFill>
                <a:effectLst/>
                <a:uLnTx/>
                <a:uFillTx/>
                <a:latin typeface="Arial"/>
                <a:ea typeface="+mn-ea"/>
                <a:cs typeface="Arial"/>
              </a:rPr>
              <a:t>General overview of voter registration records cancellations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002060"/>
                </a:solidFill>
                <a:effectLst/>
                <a:uLnTx/>
                <a:uFillTx/>
                <a:latin typeface="Arial"/>
                <a:cs typeface="Arial"/>
              </a:rPr>
              <a:t>Pre-cancellation notification requirements</a:t>
            </a:r>
            <a:endParaRPr kumimoji="0" lang="en-US" sz="1300" b="0" i="0" u="none" strike="noStrike" kern="1200" cap="none" spc="0" normalizeH="0" baseline="0" noProof="0" dirty="0">
              <a:ln>
                <a:noFill/>
              </a:ln>
              <a:solidFill>
                <a:srgbClr val="002060"/>
              </a:solidFill>
              <a:effectLst/>
              <a:uLnTx/>
              <a:uFillTx/>
              <a:latin typeface="Arial"/>
              <a:ea typeface="+mn-ea"/>
              <a:cs typeface="Arial"/>
            </a:endParaRP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002060"/>
                </a:solidFill>
                <a:effectLst/>
                <a:uLnTx/>
                <a:uFillTx/>
                <a:latin typeface="Arial"/>
                <a:ea typeface="+mn-ea"/>
                <a:cs typeface="Arial"/>
                <a:sym typeface="Arial"/>
              </a:rPr>
              <a:t>Module #2 objectives:</a:t>
            </a:r>
            <a:endParaRPr kumimoji="0" lang="en-US" sz="13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sym typeface="Arial"/>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002060"/>
                </a:solidFill>
                <a:effectLst/>
                <a:uLnTx/>
                <a:uFillTx/>
                <a:latin typeface="Arial"/>
                <a:ea typeface="+mn-ea"/>
                <a:cs typeface="Arial"/>
              </a:rPr>
              <a:t>Instructions for cancellation (disqualification) of voter registration records as of result of mental incompetency, and</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002060"/>
                </a:solidFill>
                <a:effectLst/>
                <a:uLnTx/>
                <a:uFillTx/>
                <a:latin typeface="Arial"/>
                <a:ea typeface="+mn-ea"/>
                <a:cs typeface="Arial"/>
              </a:rPr>
              <a:t>Restoration of the right to vote if found mentally competent</a:t>
            </a:r>
          </a:p>
          <a:p>
            <a:pPr marL="914400" marR="0" lvl="2"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002060"/>
                </a:solidFill>
                <a:effectLst/>
                <a:uLnTx/>
                <a:uFillTx/>
                <a:latin typeface="Arial"/>
                <a:ea typeface="+mn-ea"/>
                <a:cs typeface="Arial"/>
                <a:sym typeface="Arial"/>
              </a:rPr>
              <a:t>Module #3 objectives:</a:t>
            </a:r>
            <a:endParaRPr kumimoji="0" lang="en-US" sz="13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sym typeface="Arial"/>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002060"/>
                </a:solidFill>
                <a:effectLst/>
                <a:uLnTx/>
                <a:uFillTx/>
                <a:latin typeface="Arial"/>
                <a:ea typeface="+mn-ea"/>
                <a:cs typeface="Arial"/>
              </a:rPr>
              <a:t>Instructions for cancellation of voter registration records as of result of death, felony conviction and imprisonment (and restoration), and the NVRA 8d2 card process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914400" marR="0" lvl="2"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a:ea typeface="+mn-ea"/>
              <a:cs typeface="Arial"/>
            </a:endParaRPr>
          </a:p>
        </p:txBody>
      </p:sp>
      <p:sp>
        <p:nvSpPr>
          <p:cNvPr id="164" name="Shape 164">
            <a:extLst>
              <a:ext uri="{FF2B5EF4-FFF2-40B4-BE49-F238E27FC236}">
                <a16:creationId xmlns:a16="http://schemas.microsoft.com/office/drawing/2014/main" id="{2FAA056F-4BE2-833E-3C7D-7F98834E818A}"/>
              </a:ext>
            </a:extLst>
          </p:cNvPr>
          <p:cNvSpPr/>
          <p:nvPr/>
        </p:nvSpPr>
        <p:spPr>
          <a:xfrm>
            <a:off x="2028499" y="1636771"/>
            <a:ext cx="1212936" cy="80340"/>
          </a:xfrm>
          <a:prstGeom prst="rect">
            <a:avLst/>
          </a:prstGeom>
          <a:solidFill>
            <a:srgbClr val="06304D"/>
          </a:solidFill>
          <a:ln w="12700">
            <a:miter lim="400000"/>
          </a:ln>
        </p:spPr>
        <p:txBody>
          <a:bodyPr lIns="35719" tIns="35719" rIns="35719" bIns="35719" anchor="ctr"/>
          <a:lstStyle/>
          <a:p>
            <a:pPr marL="0" marR="0" lvl="0" indent="0" algn="ctr" defTabSz="410751" rtl="0" eaLnBrk="1" fontAlgn="auto" latinLnBrk="0" hangingPunct="0">
              <a:lnSpc>
                <a:spcPct val="100000"/>
              </a:lnSpc>
              <a:spcBef>
                <a:spcPts val="0"/>
              </a:spcBef>
              <a:spcAft>
                <a:spcPts val="0"/>
              </a:spcAft>
              <a:buClrTx/>
              <a:buSzTx/>
              <a:buFontTx/>
              <a:buNone/>
              <a:tabLst/>
              <a:defRPr sz="2400"/>
            </a:pPr>
            <a:endParaRPr kumimoji="0" sz="1687" b="0" i="0" u="none" strike="noStrike" kern="0" cap="none" spc="0" normalizeH="0" baseline="0" noProof="0" dirty="0">
              <a:ln>
                <a:noFill/>
              </a:ln>
              <a:solidFill>
                <a:srgbClr val="000000"/>
              </a:solidFill>
              <a:effectLst/>
              <a:uLnTx/>
              <a:uFillTx/>
              <a:latin typeface="Helvetica Light"/>
              <a:sym typeface="Helvetica Light"/>
            </a:endParaRPr>
          </a:p>
        </p:txBody>
      </p:sp>
      <p:sp>
        <p:nvSpPr>
          <p:cNvPr id="165" name="Shape 165">
            <a:extLst>
              <a:ext uri="{FF2B5EF4-FFF2-40B4-BE49-F238E27FC236}">
                <a16:creationId xmlns:a16="http://schemas.microsoft.com/office/drawing/2014/main" id="{62911A71-1162-42A2-744C-C59921E633A0}"/>
              </a:ext>
            </a:extLst>
          </p:cNvPr>
          <p:cNvSpPr/>
          <p:nvPr/>
        </p:nvSpPr>
        <p:spPr>
          <a:xfrm>
            <a:off x="1986178" y="767812"/>
            <a:ext cx="7284431" cy="949299"/>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gn="l">
              <a:defRPr sz="3200" b="1">
                <a:solidFill>
                  <a:srgbClr val="06304D"/>
                </a:solidFill>
                <a:latin typeface="Arial"/>
                <a:ea typeface="Arial"/>
                <a:cs typeface="Arial"/>
                <a:sym typeface="Arial"/>
              </a:defRPr>
            </a:lvl1pPr>
          </a:lstStyle>
          <a:p>
            <a:pPr marL="0" marR="0" lvl="0" indent="0" algn="l" defTabSz="410751" rtl="0" eaLnBrk="1" fontAlgn="auto" latinLnBrk="0" hangingPunct="0">
              <a:lnSpc>
                <a:spcPct val="100000"/>
              </a:lnSpc>
              <a:spcBef>
                <a:spcPts val="0"/>
              </a:spcBef>
              <a:spcAft>
                <a:spcPts val="0"/>
              </a:spcAft>
              <a:buClrTx/>
              <a:buSzTx/>
              <a:buFontTx/>
              <a:buNone/>
              <a:tabLst/>
              <a:defRPr/>
            </a:pPr>
            <a:endParaRPr kumimoji="0" lang="en-US" sz="1900" b="1" i="0" u="none" strike="noStrike" kern="0" cap="none" spc="0" normalizeH="0" baseline="0" noProof="0" dirty="0">
              <a:ln>
                <a:noFill/>
              </a:ln>
              <a:solidFill>
                <a:srgbClr val="06304D"/>
              </a:solidFill>
              <a:effectLst/>
              <a:uLnTx/>
              <a:uFillTx/>
              <a:latin typeface="Arial"/>
              <a:cs typeface="Arial"/>
              <a:sym typeface="Arial"/>
            </a:endParaRPr>
          </a:p>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sz="1900" b="1" i="0" u="none" strike="noStrike" kern="0" cap="none" spc="0" normalizeH="0" baseline="0" noProof="0" dirty="0">
                <a:ln>
                  <a:noFill/>
                </a:ln>
                <a:solidFill>
                  <a:srgbClr val="06304D"/>
                </a:solidFill>
                <a:effectLst/>
                <a:uLnTx/>
                <a:uFillTx/>
                <a:latin typeface="Arial"/>
                <a:cs typeface="Arial"/>
                <a:sym typeface="Arial"/>
              </a:rPr>
              <a:t>The required training has been broken up into three modules</a:t>
            </a:r>
          </a:p>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sz="1900" b="1" i="0" u="none" strike="noStrike" kern="0" cap="none" spc="0" normalizeH="0" baseline="0" noProof="0" dirty="0">
                <a:ln>
                  <a:noFill/>
                </a:ln>
                <a:solidFill>
                  <a:srgbClr val="06304D"/>
                </a:solidFill>
                <a:effectLst/>
                <a:uLnTx/>
                <a:uFillTx/>
                <a:latin typeface="Arial"/>
                <a:cs typeface="Arial"/>
                <a:sym typeface="Arial"/>
              </a:rPr>
              <a:t>This training covers Module #2</a:t>
            </a:r>
            <a:endParaRPr kumimoji="0" sz="1900" b="1" i="0" u="none" strike="noStrike" kern="0" cap="none" spc="0" normalizeH="0" baseline="0" noProof="0" dirty="0">
              <a:ln>
                <a:noFill/>
              </a:ln>
              <a:solidFill>
                <a:srgbClr val="06304D"/>
              </a:solidFill>
              <a:effectLst/>
              <a:uLnTx/>
              <a:uFillTx/>
              <a:latin typeface="Arial"/>
              <a:cs typeface="Arial"/>
              <a:sym typeface="Arial"/>
            </a:endParaRPr>
          </a:p>
        </p:txBody>
      </p:sp>
      <p:sp>
        <p:nvSpPr>
          <p:cNvPr id="166" name="Shape 166">
            <a:extLst>
              <a:ext uri="{FF2B5EF4-FFF2-40B4-BE49-F238E27FC236}">
                <a16:creationId xmlns:a16="http://schemas.microsoft.com/office/drawing/2014/main" id="{D3786FEB-2255-23BC-B526-5517A658C4DD}"/>
              </a:ext>
            </a:extLst>
          </p:cNvPr>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marL="0" marR="0" lvl="0" indent="0" algn="ctr" defTabSz="410751" rtl="0" eaLnBrk="1" fontAlgn="auto" latinLnBrk="0" hangingPunct="0">
              <a:lnSpc>
                <a:spcPct val="100000"/>
              </a:lnSpc>
              <a:spcBef>
                <a:spcPts val="0"/>
              </a:spcBef>
              <a:spcAft>
                <a:spcPts val="0"/>
              </a:spcAft>
              <a:buClrTx/>
              <a:buSzTx/>
              <a:buFontTx/>
              <a:buNone/>
              <a:tabLst/>
              <a:defRPr sz="2400"/>
            </a:pPr>
            <a:endParaRPr kumimoji="0" sz="1687" b="0" i="0" u="none" strike="noStrike" kern="0" cap="none" spc="0" normalizeH="0" baseline="0" noProof="0" dirty="0">
              <a:ln>
                <a:noFill/>
              </a:ln>
              <a:solidFill>
                <a:srgbClr val="000000"/>
              </a:solidFill>
              <a:effectLst/>
              <a:uLnTx/>
              <a:uFillTx/>
              <a:latin typeface="Helvetica Light"/>
              <a:sym typeface="Helvetica Light"/>
            </a:endParaRPr>
          </a:p>
        </p:txBody>
      </p:sp>
      <p:sp>
        <p:nvSpPr>
          <p:cNvPr id="167" name="Shape 167">
            <a:extLst>
              <a:ext uri="{FF2B5EF4-FFF2-40B4-BE49-F238E27FC236}">
                <a16:creationId xmlns:a16="http://schemas.microsoft.com/office/drawing/2014/main" id="{E612D90D-785B-BE99-748D-D8C447BAD3C7}"/>
              </a:ext>
            </a:extLst>
          </p:cNvPr>
          <p:cNvSpPr/>
          <p:nvPr/>
        </p:nvSpPr>
        <p:spPr>
          <a:xfrm>
            <a:off x="1454247" y="5468180"/>
            <a:ext cx="9283506" cy="89619"/>
          </a:xfrm>
          <a:prstGeom prst="rect">
            <a:avLst/>
          </a:prstGeom>
          <a:solidFill>
            <a:srgbClr val="FFC43E"/>
          </a:solidFill>
          <a:ln w="12700">
            <a:miter lim="400000"/>
          </a:ln>
        </p:spPr>
        <p:txBody>
          <a:bodyPr lIns="35719" tIns="35719" rIns="35719" bIns="35719" anchor="ctr"/>
          <a:lstStyle/>
          <a:p>
            <a:pPr marL="0" marR="0" lvl="0" indent="0" algn="ctr" defTabSz="410751" rtl="0" eaLnBrk="1" fontAlgn="auto" latinLnBrk="0" hangingPunct="0">
              <a:lnSpc>
                <a:spcPct val="100000"/>
              </a:lnSpc>
              <a:spcBef>
                <a:spcPts val="0"/>
              </a:spcBef>
              <a:spcAft>
                <a:spcPts val="0"/>
              </a:spcAft>
              <a:buClrTx/>
              <a:buSzTx/>
              <a:buFontTx/>
              <a:buNone/>
              <a:tabLst/>
              <a:defRPr sz="2400"/>
            </a:pPr>
            <a:endParaRPr kumimoji="0" sz="1687" b="0" i="0" u="none" strike="noStrike" kern="0" cap="none" spc="0" normalizeH="0" baseline="0" noProof="0" dirty="0">
              <a:ln>
                <a:noFill/>
              </a:ln>
              <a:solidFill>
                <a:srgbClr val="000000"/>
              </a:solidFill>
              <a:effectLst/>
              <a:uLnTx/>
              <a:uFillTx/>
              <a:latin typeface="Helvetica Light"/>
              <a:sym typeface="Helvetica Light"/>
            </a:endParaRPr>
          </a:p>
        </p:txBody>
      </p:sp>
      <p:pic>
        <p:nvPicPr>
          <p:cNvPr id="168" name="SOS-generic-logo-horizontal-white.png">
            <a:extLst>
              <a:ext uri="{FF2B5EF4-FFF2-40B4-BE49-F238E27FC236}">
                <a16:creationId xmlns:a16="http://schemas.microsoft.com/office/drawing/2014/main" id="{CA218C6A-AE47-EF7A-8D94-B88BFD84D20A}"/>
              </a:ext>
            </a:extLst>
          </p:cNvPr>
          <p:cNvPicPr>
            <a:picLocks noChangeAspect="1"/>
          </p:cNvPicPr>
          <p:nvPr/>
        </p:nvPicPr>
        <p:blipFill>
          <a:blip r:embed="rId3"/>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435AD13A-268F-FB38-0540-39A4072885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9B1CAB54-91C6-7CC0-52F8-B705BF5663D4}"/>
              </a:ext>
            </a:extLst>
          </p:cNvPr>
          <p:cNvSpPr>
            <a:spLocks noGrp="1"/>
          </p:cNvSpPr>
          <p:nvPr>
            <p:ph type="sldNum" sz="quarter" idx="2"/>
          </p:nvPr>
        </p:nvSpPr>
        <p:spPr>
          <a:xfrm>
            <a:off x="5917310" y="6505277"/>
            <a:ext cx="192360" cy="297389"/>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1266" b="0" i="0" u="none" strike="noStrike" kern="1200" cap="none" spc="0" normalizeH="0" baseline="0" noProof="0" smtClean="0">
                <a:ln>
                  <a:noFill/>
                </a:ln>
                <a:solidFill>
                  <a:srgbClr val="FFFFFF"/>
                </a:solidFill>
                <a:effectLst/>
                <a:uLnTx/>
                <a:uFillTx/>
                <a:latin typeface="Helvetica Light"/>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266" b="0" i="0" u="none" strike="noStrike" kern="1200" cap="none" spc="0" normalizeH="0" baseline="0" noProof="0" dirty="0">
              <a:ln>
                <a:noFill/>
              </a:ln>
              <a:solidFill>
                <a:srgbClr val="FFFFFF"/>
              </a:solidFill>
              <a:effectLst/>
              <a:uLnTx/>
              <a:uFillTx/>
              <a:latin typeface="Helvetica Light"/>
            </a:endParaRPr>
          </a:p>
        </p:txBody>
      </p:sp>
    </p:spTree>
    <p:extLst>
      <p:ext uri="{BB962C8B-B14F-4D97-AF65-F5344CB8AC3E}">
        <p14:creationId xmlns:p14="http://schemas.microsoft.com/office/powerpoint/2010/main" val="2651735467"/>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A774F-BF84-FE5F-4FB2-0268312BC657}"/>
            </a:ext>
          </a:extLst>
        </p:cNvPr>
        <p:cNvGrpSpPr/>
        <p:nvPr/>
      </p:nvGrpSpPr>
      <p:grpSpPr>
        <a:xfrm>
          <a:off x="0" y="0"/>
          <a:ext cx="0" cy="0"/>
          <a:chOff x="0" y="0"/>
          <a:chExt cx="0" cy="0"/>
        </a:xfrm>
      </p:grpSpPr>
      <p:sp>
        <p:nvSpPr>
          <p:cNvPr id="161" name="Shape 161">
            <a:extLst>
              <a:ext uri="{FF2B5EF4-FFF2-40B4-BE49-F238E27FC236}">
                <a16:creationId xmlns:a16="http://schemas.microsoft.com/office/drawing/2014/main" id="{817DC7AA-524B-DF43-7FE3-CB2C473AE57B}"/>
              </a:ext>
            </a:extLst>
          </p:cNvPr>
          <p:cNvSpPr/>
          <p:nvPr/>
        </p:nvSpPr>
        <p:spPr>
          <a:xfrm>
            <a:off x="1459357" y="-108826"/>
            <a:ext cx="9276068" cy="7170462"/>
          </a:xfrm>
          <a:prstGeom prst="rect">
            <a:avLst/>
          </a:prstGeom>
          <a:solidFill>
            <a:srgbClr val="EDEDED"/>
          </a:solidFill>
          <a:ln w="12700">
            <a:miter lim="400000"/>
          </a:ln>
        </p:spPr>
        <p:txBody>
          <a:bodyPr lIns="35719" tIns="35719" rIns="35719" bIns="35719" anchor="ctr"/>
          <a:lstStyle/>
          <a:p>
            <a:pPr defTabSz="410751" hangingPunct="0">
              <a:defRPr sz="2400"/>
            </a:pPr>
            <a:endParaRPr sz="1687" kern="0" dirty="0">
              <a:solidFill>
                <a:srgbClr val="000000"/>
              </a:solidFill>
              <a:latin typeface="Helvetica Light"/>
              <a:sym typeface="Helvetica Light"/>
            </a:endParaRPr>
          </a:p>
        </p:txBody>
      </p:sp>
      <p:sp>
        <p:nvSpPr>
          <p:cNvPr id="162" name="Shape 162">
            <a:extLst>
              <a:ext uri="{FF2B5EF4-FFF2-40B4-BE49-F238E27FC236}">
                <a16:creationId xmlns:a16="http://schemas.microsoft.com/office/drawing/2014/main" id="{56B85DD9-EAA6-F948-93F3-37900EB50E2C}"/>
              </a:ext>
            </a:extLst>
          </p:cNvPr>
          <p:cNvSpPr/>
          <p:nvPr/>
        </p:nvSpPr>
        <p:spPr>
          <a:xfrm>
            <a:off x="1974139" y="417688"/>
            <a:ext cx="8425970" cy="721416"/>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defTabSz="410751" hangingPunct="0"/>
            <a:r>
              <a:rPr lang="en-US" sz="4219" kern="0" dirty="0"/>
              <a:t>General Statements</a:t>
            </a:r>
            <a:endParaRPr sz="4219" kern="0" dirty="0"/>
          </a:p>
        </p:txBody>
      </p:sp>
      <p:sp>
        <p:nvSpPr>
          <p:cNvPr id="163" name="Shape 163">
            <a:extLst>
              <a:ext uri="{FF2B5EF4-FFF2-40B4-BE49-F238E27FC236}">
                <a16:creationId xmlns:a16="http://schemas.microsoft.com/office/drawing/2014/main" id="{7664A8BA-2B1C-C46E-B7CB-327A95C04402}"/>
              </a:ext>
            </a:extLst>
          </p:cNvPr>
          <p:cNvSpPr/>
          <p:nvPr/>
        </p:nvSpPr>
        <p:spPr>
          <a:xfrm>
            <a:off x="2030827" y="-1443068"/>
            <a:ext cx="8130347" cy="7225761"/>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solidFill>
                <a:srgbClr val="5B9BD5">
                  <a:lumMod val="50000"/>
                </a:srgbClr>
              </a:solidFill>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solidFill>
                <a:srgbClr val="5B9BD5">
                  <a:lumMod val="50000"/>
                </a:srgbClr>
              </a:solidFill>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solidFill>
                <a:srgbClr val="5B9BD5">
                  <a:lumMod val="50000"/>
                </a:srgbClr>
              </a:solidFill>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solidFill>
                <a:srgbClr val="5B9BD5">
                  <a:lumMod val="50000"/>
                </a:srgbClr>
              </a:solidFill>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solidFill>
                <a:srgbClr val="5B9BD5">
                  <a:lumMod val="50000"/>
                </a:srgbClr>
              </a:solidFill>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solidFill>
                <a:srgbClr val="5B9BD5">
                  <a:lumMod val="50000"/>
                </a:srgbClr>
              </a:solidFill>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2060"/>
                </a:solidFill>
                <a:effectLst/>
                <a:uLnTx/>
                <a:uFillTx/>
                <a:latin typeface="Arial"/>
                <a:ea typeface="+mn-ea"/>
                <a:cs typeface="Arial"/>
              </a:rPr>
              <a:t>Please take note of the following acronyms:</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8001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a:ea typeface="+mn-ea"/>
                <a:cs typeface="Arial"/>
              </a:rPr>
              <a:t>Elections Code = EC</a:t>
            </a:r>
          </a:p>
          <a:p>
            <a:pPr marL="8001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8001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a:ea typeface="+mn-ea"/>
                <a:cs typeface="Arial"/>
              </a:rPr>
              <a:t>Penal Code = PC</a:t>
            </a:r>
          </a:p>
          <a:p>
            <a:pPr marL="8001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8001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a:ea typeface="+mn-ea"/>
                <a:cs typeface="Arial"/>
              </a:rPr>
              <a:t>Secretary of State = SOS</a:t>
            </a:r>
          </a:p>
          <a:p>
            <a:pPr marL="8001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8001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a:ea typeface="+mn-ea"/>
                <a:cs typeface="Arial"/>
              </a:rPr>
              <a:t>Welfare and Institutions Code = WIC</a:t>
            </a:r>
          </a:p>
          <a:p>
            <a:pPr marL="8001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801370" marR="0" lvl="3" indent="-3397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a:ea typeface="+mn-ea"/>
                <a:cs typeface="Arial"/>
              </a:rPr>
              <a:t>Court’s standard:</a:t>
            </a:r>
          </a:p>
          <a:p>
            <a:pPr marL="1258570" marR="0" lvl="4" indent="-3397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a:ea typeface="+mn-ea"/>
                <a:cs typeface="Arial"/>
              </a:rPr>
              <a:t>finding by clear and convincing evidence that “the person cannot communicate, with or without reasonable accommodations, a desire to participate in the voting process”  =  the person cannot communicate a desire to participate in the voting process</a:t>
            </a:r>
          </a:p>
          <a:p>
            <a:pPr defTabSz="410751" hangingPunct="0">
              <a:spcBef>
                <a:spcPts val="2250"/>
              </a:spcBef>
            </a:pPr>
            <a:endParaRPr lang="en-US" sz="1969" kern="0" dirty="0"/>
          </a:p>
        </p:txBody>
      </p:sp>
      <p:sp>
        <p:nvSpPr>
          <p:cNvPr id="164" name="Shape 164">
            <a:extLst>
              <a:ext uri="{FF2B5EF4-FFF2-40B4-BE49-F238E27FC236}">
                <a16:creationId xmlns:a16="http://schemas.microsoft.com/office/drawing/2014/main" id="{2C999C94-4DE3-5ABB-C402-086129864113}"/>
              </a:ext>
            </a:extLst>
          </p:cNvPr>
          <p:cNvSpPr/>
          <p:nvPr/>
        </p:nvSpPr>
        <p:spPr>
          <a:xfrm>
            <a:off x="2030827" y="1164793"/>
            <a:ext cx="1212936" cy="80340"/>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5" name="Shape 165">
            <a:extLst>
              <a:ext uri="{FF2B5EF4-FFF2-40B4-BE49-F238E27FC236}">
                <a16:creationId xmlns:a16="http://schemas.microsoft.com/office/drawing/2014/main" id="{F8FAA91D-3A2C-A765-7E80-352F5D6D7DC4}"/>
              </a:ext>
            </a:extLst>
          </p:cNvPr>
          <p:cNvSpPr/>
          <p:nvPr/>
        </p:nvSpPr>
        <p:spPr>
          <a:xfrm>
            <a:off x="1986178" y="1033270"/>
            <a:ext cx="4317743" cy="418384"/>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spAutoFit/>
          </a:bodyPr>
          <a:lstStyle>
            <a:lvl1pPr algn="l">
              <a:defRPr sz="3200" b="1">
                <a:solidFill>
                  <a:srgbClr val="06304D"/>
                </a:solidFill>
                <a:latin typeface="Arial"/>
                <a:ea typeface="Arial"/>
                <a:cs typeface="Arial"/>
                <a:sym typeface="Arial"/>
              </a:defRPr>
            </a:lvl1pPr>
          </a:lstStyle>
          <a:p>
            <a:pPr defTabSz="410751" hangingPunct="0"/>
            <a:endParaRPr sz="2250" kern="0" dirty="0"/>
          </a:p>
        </p:txBody>
      </p:sp>
      <p:sp>
        <p:nvSpPr>
          <p:cNvPr id="166" name="Shape 166">
            <a:extLst>
              <a:ext uri="{FF2B5EF4-FFF2-40B4-BE49-F238E27FC236}">
                <a16:creationId xmlns:a16="http://schemas.microsoft.com/office/drawing/2014/main" id="{E260374B-CB2C-E904-A812-6A7FDF8E7630}"/>
              </a:ext>
            </a:extLst>
          </p:cNvPr>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7" name="Shape 167">
            <a:extLst>
              <a:ext uri="{FF2B5EF4-FFF2-40B4-BE49-F238E27FC236}">
                <a16:creationId xmlns:a16="http://schemas.microsoft.com/office/drawing/2014/main" id="{0B2379D5-2740-06DA-A005-8F9A7B41F0D5}"/>
              </a:ext>
            </a:extLst>
          </p:cNvPr>
          <p:cNvSpPr/>
          <p:nvPr/>
        </p:nvSpPr>
        <p:spPr>
          <a:xfrm>
            <a:off x="1454247" y="5468180"/>
            <a:ext cx="9283506" cy="89619"/>
          </a:xfrm>
          <a:prstGeom prst="rect">
            <a:avLst/>
          </a:prstGeom>
          <a:solidFill>
            <a:srgbClr val="FFC43E"/>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pic>
        <p:nvPicPr>
          <p:cNvPr id="168" name="SOS-generic-logo-horizontal-white.png">
            <a:extLst>
              <a:ext uri="{FF2B5EF4-FFF2-40B4-BE49-F238E27FC236}">
                <a16:creationId xmlns:a16="http://schemas.microsoft.com/office/drawing/2014/main" id="{A360BFEC-796B-702B-0146-E2EE7368E743}"/>
              </a:ext>
            </a:extLst>
          </p:cNvPr>
          <p:cNvPicPr>
            <a:picLocks noChangeAspect="1"/>
          </p:cNvPicPr>
          <p:nvPr/>
        </p:nvPicPr>
        <p:blipFill>
          <a:blip r:embed="rId3"/>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B247CA14-A55E-12BE-9374-07A0371BDD3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C806C6B0-6E9C-361E-D0CC-1705A2228612}"/>
              </a:ext>
            </a:extLst>
          </p:cNvPr>
          <p:cNvSpPr>
            <a:spLocks noGrp="1"/>
          </p:cNvSpPr>
          <p:nvPr>
            <p:ph type="sldNum" sz="quarter" idx="2"/>
          </p:nvPr>
        </p:nvSpPr>
        <p:spPr>
          <a:xfrm>
            <a:off x="5917310" y="6505277"/>
            <a:ext cx="192360" cy="297389"/>
          </a:xfrm>
        </p:spPr>
        <p:txBody>
          <a:bodyPr/>
          <a:lstStyle/>
          <a:p>
            <a:fld id="{86CB4B4D-7CA3-9044-876B-883B54F8677D}" type="slidenum">
              <a:rPr lang="en-US" smtClean="0">
                <a:solidFill>
                  <a:schemeClr val="bg1"/>
                </a:solidFill>
              </a:rPr>
              <a:t>4</a:t>
            </a:fld>
            <a:endParaRPr lang="en-US" dirty="0">
              <a:solidFill>
                <a:schemeClr val="bg1"/>
              </a:solidFill>
            </a:endParaRPr>
          </a:p>
        </p:txBody>
      </p:sp>
    </p:spTree>
    <p:extLst>
      <p:ext uri="{BB962C8B-B14F-4D97-AF65-F5344CB8AC3E}">
        <p14:creationId xmlns:p14="http://schemas.microsoft.com/office/powerpoint/2010/main" val="263345540"/>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AB03A-31C8-218D-B4B1-456EEC1E4A21}"/>
            </a:ext>
          </a:extLst>
        </p:cNvPr>
        <p:cNvGrpSpPr/>
        <p:nvPr/>
      </p:nvGrpSpPr>
      <p:grpSpPr>
        <a:xfrm>
          <a:off x="0" y="0"/>
          <a:ext cx="0" cy="0"/>
          <a:chOff x="0" y="0"/>
          <a:chExt cx="0" cy="0"/>
        </a:xfrm>
      </p:grpSpPr>
      <p:sp>
        <p:nvSpPr>
          <p:cNvPr id="161" name="Shape 161">
            <a:extLst>
              <a:ext uri="{FF2B5EF4-FFF2-40B4-BE49-F238E27FC236}">
                <a16:creationId xmlns:a16="http://schemas.microsoft.com/office/drawing/2014/main" id="{5D75792F-0568-524F-A8D6-A3691D8D5997}"/>
              </a:ext>
            </a:extLst>
          </p:cNvPr>
          <p:cNvSpPr/>
          <p:nvPr/>
        </p:nvSpPr>
        <p:spPr>
          <a:xfrm>
            <a:off x="1459357" y="-108826"/>
            <a:ext cx="9276068" cy="7170462"/>
          </a:xfrm>
          <a:prstGeom prst="rect">
            <a:avLst/>
          </a:prstGeom>
          <a:solidFill>
            <a:srgbClr val="EDEDED"/>
          </a:solidFill>
          <a:ln w="12700">
            <a:miter lim="400000"/>
          </a:ln>
        </p:spPr>
        <p:txBody>
          <a:bodyPr lIns="35719" tIns="35719" rIns="35719" bIns="35719" anchor="ctr"/>
          <a:lstStyle/>
          <a:p>
            <a:pPr marL="0" marR="0" lvl="0" indent="0" algn="l" defTabSz="410751" rtl="0" eaLnBrk="1" fontAlgn="auto" latinLnBrk="0" hangingPunct="0">
              <a:lnSpc>
                <a:spcPct val="100000"/>
              </a:lnSpc>
              <a:spcBef>
                <a:spcPts val="0"/>
              </a:spcBef>
              <a:spcAft>
                <a:spcPts val="0"/>
              </a:spcAft>
              <a:buClrTx/>
              <a:buSzTx/>
              <a:buFontTx/>
              <a:buNone/>
              <a:tabLst/>
              <a:defRPr sz="2400"/>
            </a:pPr>
            <a:endParaRPr kumimoji="0" sz="1687" b="0" i="0" u="none" strike="noStrike" kern="0" cap="none" spc="0" normalizeH="0" baseline="0" noProof="0" dirty="0">
              <a:ln>
                <a:noFill/>
              </a:ln>
              <a:solidFill>
                <a:srgbClr val="000000"/>
              </a:solidFill>
              <a:effectLst/>
              <a:uLnTx/>
              <a:uFillTx/>
              <a:latin typeface="Helvetica Light"/>
              <a:sym typeface="Helvetica Light"/>
            </a:endParaRPr>
          </a:p>
        </p:txBody>
      </p:sp>
      <p:sp>
        <p:nvSpPr>
          <p:cNvPr id="162" name="Shape 162">
            <a:extLst>
              <a:ext uri="{FF2B5EF4-FFF2-40B4-BE49-F238E27FC236}">
                <a16:creationId xmlns:a16="http://schemas.microsoft.com/office/drawing/2014/main" id="{49229D34-4E70-52D4-162A-D934A696DD22}"/>
              </a:ext>
            </a:extLst>
          </p:cNvPr>
          <p:cNvSpPr/>
          <p:nvPr/>
        </p:nvSpPr>
        <p:spPr>
          <a:xfrm>
            <a:off x="1974139" y="417688"/>
            <a:ext cx="8425970" cy="721416"/>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marL="0" marR="0" lvl="0" indent="0" algn="l" defTabSz="410751" rtl="0" eaLnBrk="1" fontAlgn="auto" latinLnBrk="0" hangingPunct="0">
              <a:lnSpc>
                <a:spcPct val="100000"/>
              </a:lnSpc>
              <a:spcBef>
                <a:spcPts val="0"/>
              </a:spcBef>
              <a:spcAft>
                <a:spcPts val="0"/>
              </a:spcAft>
              <a:buClrTx/>
              <a:buSzTx/>
              <a:buFontTx/>
              <a:buNone/>
              <a:tabLst/>
              <a:defRPr/>
            </a:pPr>
            <a:r>
              <a:rPr kumimoji="0" lang="en-US" sz="4219" b="1" i="0" u="none" strike="noStrike" kern="0" cap="none" spc="0" normalizeH="0" baseline="0" noProof="0" dirty="0">
                <a:ln>
                  <a:noFill/>
                </a:ln>
                <a:solidFill>
                  <a:srgbClr val="06304D"/>
                </a:solidFill>
                <a:effectLst/>
                <a:uLnTx/>
                <a:uFillTx/>
                <a:latin typeface="Arial"/>
                <a:cs typeface="Arial"/>
                <a:sym typeface="Arial"/>
              </a:rPr>
              <a:t>Focus of This Training</a:t>
            </a:r>
            <a:endParaRPr kumimoji="0" sz="4219" b="1" i="0" u="none" strike="noStrike" kern="0" cap="none" spc="0" normalizeH="0" baseline="0" noProof="0" dirty="0">
              <a:ln>
                <a:noFill/>
              </a:ln>
              <a:solidFill>
                <a:srgbClr val="06304D"/>
              </a:solidFill>
              <a:effectLst/>
              <a:uLnTx/>
              <a:uFillTx/>
              <a:latin typeface="Arial"/>
              <a:cs typeface="Arial"/>
              <a:sym typeface="Arial"/>
            </a:endParaRPr>
          </a:p>
        </p:txBody>
      </p:sp>
      <p:sp>
        <p:nvSpPr>
          <p:cNvPr id="163" name="Shape 163">
            <a:extLst>
              <a:ext uri="{FF2B5EF4-FFF2-40B4-BE49-F238E27FC236}">
                <a16:creationId xmlns:a16="http://schemas.microsoft.com/office/drawing/2014/main" id="{339A0BE3-EC27-2238-100C-AB8A138E6E1C}"/>
              </a:ext>
            </a:extLst>
          </p:cNvPr>
          <p:cNvSpPr/>
          <p:nvPr/>
        </p:nvSpPr>
        <p:spPr>
          <a:xfrm>
            <a:off x="1971811" y="-781385"/>
            <a:ext cx="8130347" cy="5919890"/>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6304D"/>
              </a:solidFill>
              <a:effectLst/>
              <a:uLnTx/>
              <a:uFillTx/>
              <a:latin typeface="Times New Roman" panose="02020603050405020304" pitchFamily="18" charset="0"/>
              <a:ea typeface="Times New Roman" panose="02020603050405020304" pitchFamily="18" charset="0"/>
              <a:cs typeface="Arial"/>
              <a:sym typeface="Arial"/>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457200" algn="l"/>
                <a:tab pos="914400" algn="l"/>
              </a:tabLst>
              <a:defRPr/>
            </a:pPr>
            <a:r>
              <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Helvetica Light"/>
                <a:cs typeface="Times New Roman" panose="02020603050405020304" pitchFamily="18" charset="0"/>
                <a:sym typeface="Arial"/>
              </a:rPr>
              <a:t>Elections Code sections 2208-2211 (slides 8 through 17)</a:t>
            </a:r>
            <a:endParaRPr kumimoji="0" lang="en-US" sz="1200" b="0" i="0" u="none" strike="noStrike" kern="1200" cap="none" spc="0" normalizeH="0" baseline="0" noProof="0" dirty="0">
              <a:ln>
                <a:noFill/>
              </a:ln>
              <a:solidFill>
                <a:srgbClr val="06304D"/>
              </a:solidFill>
              <a:effectLst/>
              <a:uLnTx/>
              <a:uFillTx/>
              <a:latin typeface="Times New Roman" panose="02020603050405020304" pitchFamily="18" charset="0"/>
              <a:ea typeface="Times New Roman" panose="02020603050405020304" pitchFamily="18" charset="0"/>
              <a:cs typeface="Times New Roman" panose="02020603050405020304" pitchFamily="18" charset="0"/>
              <a:sym typeface="Arial"/>
            </a:endParaRPr>
          </a:p>
          <a:p>
            <a:pPr marL="914400" marR="0" lvl="0" indent="0" algn="l" defTabSz="914400" rtl="0" eaLnBrk="1" fontAlgn="auto" latinLnBrk="0" hangingPunct="1">
              <a:lnSpc>
                <a:spcPct val="100000"/>
              </a:lnSpc>
              <a:spcBef>
                <a:spcPts val="0"/>
              </a:spcBef>
              <a:spcAft>
                <a:spcPts val="0"/>
              </a:spcAft>
              <a:buClrTx/>
              <a:buSzTx/>
              <a:buFontTx/>
              <a:buNone/>
              <a:tabLst>
                <a:tab pos="914400" algn="l"/>
              </a:tabLst>
              <a:defRPr/>
            </a:pPr>
            <a:r>
              <a:rPr kumimoji="0" lang="en-US" sz="1300" b="0" i="0" u="none" strike="noStrike" kern="1200" cap="none" spc="0" normalizeH="0" baseline="0" noProof="0" dirty="0">
                <a:ln>
                  <a:noFill/>
                </a:ln>
                <a:solidFill>
                  <a:srgbClr val="06304D"/>
                </a:solidFill>
                <a:effectLst/>
                <a:uLnTx/>
                <a:uFillTx/>
                <a:latin typeface="Times New Roman" panose="02020603050405020304" pitchFamily="18" charset="0"/>
                <a:ea typeface="Times New Roman" panose="02020603050405020304" pitchFamily="18" charset="0"/>
                <a:cs typeface="Arial"/>
                <a:sym typeface="Arial"/>
              </a:rPr>
              <a:t> </a:t>
            </a:r>
            <a:endParaRPr kumimoji="0" lang="en-US" sz="1200" b="0" i="0" u="none" strike="noStrike" kern="1200" cap="none" spc="0" normalizeH="0" baseline="0" noProof="0" dirty="0">
              <a:ln>
                <a:noFill/>
              </a:ln>
              <a:solidFill>
                <a:srgbClr val="06304D"/>
              </a:solidFill>
              <a:effectLst/>
              <a:uLnTx/>
              <a:uFillTx/>
              <a:latin typeface="Times New Roman" panose="02020603050405020304" pitchFamily="18" charset="0"/>
              <a:ea typeface="Times New Roman" panose="02020603050405020304" pitchFamily="18" charset="0"/>
              <a:cs typeface="Arial"/>
              <a:sym typeface="Arial"/>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Helvetica Light"/>
                <a:cs typeface="Times New Roman" panose="02020603050405020304" pitchFamily="18" charset="0"/>
                <a:sym typeface="Arial"/>
              </a:rPr>
              <a:t>Court Investigator Duties Related to Voting Rights (slides 18 through 24)</a:t>
            </a:r>
            <a:endParaRPr kumimoji="0" lang="en-US" sz="1200" b="0" i="0" u="none" strike="noStrike" kern="1200" cap="none" spc="0" normalizeH="0" baseline="0" noProof="0" dirty="0">
              <a:ln>
                <a:noFill/>
              </a:ln>
              <a:solidFill>
                <a:srgbClr val="06304D"/>
              </a:solidFill>
              <a:effectLst/>
              <a:uLnTx/>
              <a:uFillTx/>
              <a:latin typeface="Times New Roman" panose="02020603050405020304" pitchFamily="18" charset="0"/>
              <a:ea typeface="Times New Roman" panose="02020603050405020304" pitchFamily="18" charset="0"/>
              <a:cs typeface="Times New Roman" panose="02020603050405020304" pitchFamily="18" charset="0"/>
              <a:sym typeface="Arial"/>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914400" algn="l"/>
              </a:tabLst>
              <a:defRPr/>
            </a:pPr>
            <a:r>
              <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Helvetica Light"/>
                <a:cs typeface="Times New Roman" panose="02020603050405020304" pitchFamily="18" charset="0"/>
              </a:rPr>
              <a:t>Probate Code sections 1850, 1850.5, and 1851</a:t>
            </a:r>
            <a:endPar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914400" algn="l"/>
              </a:tabLst>
              <a:defRPr/>
            </a:pPr>
            <a:r>
              <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Helvetica Light"/>
                <a:cs typeface="Times New Roman" panose="02020603050405020304" pitchFamily="18" charset="0"/>
              </a:rPr>
              <a:t>Elections Code section 2209</a:t>
            </a:r>
            <a:endPar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914400" marR="0" lvl="0" indent="0" algn="l" defTabSz="914400" rtl="0" eaLnBrk="1" fontAlgn="auto" latinLnBrk="0" hangingPunct="1">
              <a:lnSpc>
                <a:spcPct val="100000"/>
              </a:lnSpc>
              <a:spcBef>
                <a:spcPts val="0"/>
              </a:spcBef>
              <a:spcAft>
                <a:spcPts val="0"/>
              </a:spcAft>
              <a:buClrTx/>
              <a:buSzTx/>
              <a:buFontTx/>
              <a:buNone/>
              <a:tabLst>
                <a:tab pos="914400" algn="l"/>
              </a:tabLst>
              <a:defRPr/>
            </a:pPr>
            <a:r>
              <a:rPr kumimoji="0" lang="en-US" sz="1300" b="0" i="0" u="none" strike="noStrike" kern="1200" cap="none" spc="0" normalizeH="0" baseline="0" noProof="0" dirty="0">
                <a:ln>
                  <a:noFill/>
                </a:ln>
                <a:solidFill>
                  <a:srgbClr val="06304D"/>
                </a:solidFill>
                <a:effectLst/>
                <a:uLnTx/>
                <a:uFillTx/>
                <a:latin typeface="Times New Roman" panose="02020603050405020304" pitchFamily="18" charset="0"/>
                <a:ea typeface="Times New Roman" panose="02020603050405020304" pitchFamily="18" charset="0"/>
                <a:cs typeface="Arial"/>
                <a:sym typeface="Arial"/>
              </a:rPr>
              <a:t> </a:t>
            </a:r>
            <a:endParaRPr kumimoji="0" lang="en-US" sz="1200" b="0" i="0" u="none" strike="noStrike" kern="1200" cap="none" spc="0" normalizeH="0" baseline="0" noProof="0" dirty="0">
              <a:ln>
                <a:noFill/>
              </a:ln>
              <a:solidFill>
                <a:srgbClr val="06304D"/>
              </a:solidFill>
              <a:effectLst/>
              <a:uLnTx/>
              <a:uFillTx/>
              <a:latin typeface="Times New Roman" panose="02020603050405020304" pitchFamily="18" charset="0"/>
              <a:ea typeface="Times New Roman" panose="02020603050405020304" pitchFamily="18" charset="0"/>
              <a:cs typeface="Arial"/>
              <a:sym typeface="Arial"/>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Helvetica Light"/>
                <a:cs typeface="Times New Roman" panose="02020603050405020304" pitchFamily="18" charset="0"/>
                <a:sym typeface="Arial"/>
              </a:rPr>
              <a:t>Superior Court Reporting Requirements for Voting Rights (slides 25 through 37)</a:t>
            </a:r>
            <a:endParaRPr kumimoji="0" lang="en-US" sz="1200" b="0" i="0" u="none" strike="noStrike" kern="1200" cap="none" spc="0" normalizeH="0" baseline="0" noProof="0" dirty="0">
              <a:ln>
                <a:noFill/>
              </a:ln>
              <a:solidFill>
                <a:srgbClr val="06304D"/>
              </a:solidFill>
              <a:effectLst/>
              <a:uLnTx/>
              <a:uFillTx/>
              <a:latin typeface="Times New Roman" panose="02020603050405020304" pitchFamily="18" charset="0"/>
              <a:ea typeface="Times New Roman" panose="02020603050405020304" pitchFamily="18" charset="0"/>
              <a:cs typeface="Times New Roman" panose="02020603050405020304" pitchFamily="18" charset="0"/>
              <a:sym typeface="Arial"/>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914400" algn="l"/>
              </a:tabLst>
              <a:defRPr/>
            </a:pPr>
            <a:r>
              <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Helvetica Light"/>
                <a:cs typeface="Times New Roman" panose="02020603050405020304" pitchFamily="18" charset="0"/>
              </a:rPr>
              <a:t>Elections Code section 2211.5</a:t>
            </a:r>
            <a:endPar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914400" algn="l"/>
              </a:tabLst>
              <a:defRPr/>
            </a:pPr>
            <a:r>
              <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Helvetica Light"/>
                <a:cs typeface="Times New Roman" panose="02020603050405020304" pitchFamily="18" charset="0"/>
              </a:rPr>
              <a:t>California Rules of Court, rule 10.970</a:t>
            </a:r>
            <a:endPar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914400" algn="l"/>
              </a:tabLst>
              <a:defRPr/>
            </a:pPr>
            <a:r>
              <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Helvetica Light"/>
                <a:cs typeface="Times New Roman" panose="02020603050405020304" pitchFamily="18" charset="0"/>
              </a:rPr>
              <a:t>Notices: Judicial Council forms</a:t>
            </a:r>
            <a:endPar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1143000" marR="0" lvl="2"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1371600" algn="l"/>
              </a:tabLst>
              <a:defRPr/>
            </a:pPr>
            <a:r>
              <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Helvetica Light"/>
                <a:cs typeface="Times New Roman" panose="02020603050405020304" pitchFamily="18" charset="0"/>
              </a:rPr>
              <a:t>MC-600 and MC-600A</a:t>
            </a:r>
            <a:endPar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1143000" marR="0" lvl="2"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1371600" algn="l"/>
              </a:tabLst>
              <a:defRPr/>
            </a:pPr>
            <a:r>
              <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Helvetica Light"/>
                <a:cs typeface="Times New Roman" panose="02020603050405020304" pitchFamily="18" charset="0"/>
              </a:rPr>
              <a:t>How to Submit Notices</a:t>
            </a:r>
            <a:endPar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1371600" marR="0" lvl="0" indent="0" algn="l" defTabSz="914400" rtl="0" eaLnBrk="1" fontAlgn="auto" latinLnBrk="0" hangingPunct="1">
              <a:lnSpc>
                <a:spcPct val="100000"/>
              </a:lnSpc>
              <a:spcBef>
                <a:spcPts val="0"/>
              </a:spcBef>
              <a:spcAft>
                <a:spcPts val="0"/>
              </a:spcAft>
              <a:buClrTx/>
              <a:buSzTx/>
              <a:buFontTx/>
              <a:buNone/>
              <a:tabLst>
                <a:tab pos="1371600" algn="l"/>
              </a:tabLst>
              <a:defRPr/>
            </a:pPr>
            <a:r>
              <a:rPr kumimoji="0" lang="en-US" sz="1300" b="0" i="0" u="none" strike="noStrike" kern="1200" cap="none" spc="0" normalizeH="0" baseline="0" noProof="0" dirty="0">
                <a:ln>
                  <a:noFill/>
                </a:ln>
                <a:solidFill>
                  <a:srgbClr val="06304D"/>
                </a:solidFill>
                <a:effectLst/>
                <a:uLnTx/>
                <a:uFillTx/>
                <a:latin typeface="Times New Roman" panose="02020603050405020304" pitchFamily="18" charset="0"/>
                <a:ea typeface="Times New Roman" panose="02020603050405020304" pitchFamily="18" charset="0"/>
                <a:cs typeface="Arial"/>
                <a:sym typeface="Arial"/>
              </a:rPr>
              <a:t> </a:t>
            </a:r>
            <a:endParaRPr kumimoji="0" lang="en-US" sz="1200" b="0" i="0" u="none" strike="noStrike" kern="1200" cap="none" spc="0" normalizeH="0" baseline="0" noProof="0" dirty="0">
              <a:ln>
                <a:noFill/>
              </a:ln>
              <a:solidFill>
                <a:srgbClr val="06304D"/>
              </a:solidFill>
              <a:effectLst/>
              <a:uLnTx/>
              <a:uFillTx/>
              <a:latin typeface="Times New Roman" panose="02020603050405020304" pitchFamily="18" charset="0"/>
              <a:ea typeface="Times New Roman" panose="02020603050405020304" pitchFamily="18" charset="0"/>
              <a:cs typeface="Arial"/>
              <a:sym typeface="Arial"/>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457200" algn="l"/>
                <a:tab pos="1371600" algn="l"/>
              </a:tabLst>
              <a:defRPr/>
            </a:pPr>
            <a:r>
              <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Helvetica Light"/>
                <a:cs typeface="Times New Roman" panose="02020603050405020304" pitchFamily="18" charset="0"/>
                <a:sym typeface="Arial"/>
              </a:rPr>
              <a:t>Following Receipt of Superior Courts’ Notices, Actions Taken by:</a:t>
            </a:r>
            <a:endParaRPr kumimoji="0" lang="en-US" sz="1200" b="0" i="0" u="none" strike="noStrike" kern="1200" cap="none" spc="0" normalizeH="0" baseline="0" noProof="0" dirty="0">
              <a:ln>
                <a:noFill/>
              </a:ln>
              <a:solidFill>
                <a:srgbClr val="06304D"/>
              </a:solidFill>
              <a:effectLst/>
              <a:uLnTx/>
              <a:uFillTx/>
              <a:latin typeface="Times New Roman" panose="02020603050405020304" pitchFamily="18" charset="0"/>
              <a:ea typeface="Times New Roman" panose="02020603050405020304" pitchFamily="18" charset="0"/>
              <a:cs typeface="Times New Roman" panose="02020603050405020304" pitchFamily="18" charset="0"/>
              <a:sym typeface="Arial"/>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914400" algn="l"/>
                <a:tab pos="1828800" algn="l"/>
              </a:tabLst>
              <a:defRPr/>
            </a:pPr>
            <a:r>
              <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Helvetica Light"/>
                <a:cs typeface="Times New Roman" panose="02020603050405020304" pitchFamily="18" charset="0"/>
              </a:rPr>
              <a:t>Secretary of State</a:t>
            </a:r>
            <a:endPar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914400" algn="l"/>
                <a:tab pos="1828800" algn="l"/>
              </a:tabLst>
              <a:defRPr/>
            </a:pPr>
            <a:r>
              <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Helvetica Light"/>
                <a:cs typeface="Times New Roman" panose="02020603050405020304" pitchFamily="18" charset="0"/>
              </a:rPr>
              <a:t>County Elections Officials</a:t>
            </a:r>
            <a:endPar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64" name="Shape 164">
            <a:extLst>
              <a:ext uri="{FF2B5EF4-FFF2-40B4-BE49-F238E27FC236}">
                <a16:creationId xmlns:a16="http://schemas.microsoft.com/office/drawing/2014/main" id="{06EC9C7F-18DD-8051-E4FC-620B46270258}"/>
              </a:ext>
            </a:extLst>
          </p:cNvPr>
          <p:cNvSpPr/>
          <p:nvPr/>
        </p:nvSpPr>
        <p:spPr>
          <a:xfrm>
            <a:off x="2068176" y="1688290"/>
            <a:ext cx="1212936" cy="80340"/>
          </a:xfrm>
          <a:prstGeom prst="rect">
            <a:avLst/>
          </a:prstGeom>
          <a:solidFill>
            <a:srgbClr val="06304D"/>
          </a:solidFill>
          <a:ln w="12700">
            <a:miter lim="400000"/>
          </a:ln>
        </p:spPr>
        <p:txBody>
          <a:bodyPr lIns="35719" tIns="35719" rIns="35719" bIns="35719" anchor="ctr"/>
          <a:lstStyle/>
          <a:p>
            <a:pPr marL="0" marR="0" lvl="0" indent="0" algn="ctr" defTabSz="410751" rtl="0" eaLnBrk="1" fontAlgn="auto" latinLnBrk="0" hangingPunct="0">
              <a:lnSpc>
                <a:spcPct val="100000"/>
              </a:lnSpc>
              <a:spcBef>
                <a:spcPts val="0"/>
              </a:spcBef>
              <a:spcAft>
                <a:spcPts val="0"/>
              </a:spcAft>
              <a:buClrTx/>
              <a:buSzTx/>
              <a:buFontTx/>
              <a:buNone/>
              <a:tabLst/>
              <a:defRPr sz="2400"/>
            </a:pPr>
            <a:endParaRPr kumimoji="0" sz="1687" b="0" i="0" u="none" strike="noStrike" kern="0" cap="none" spc="0" normalizeH="0" baseline="0" noProof="0" dirty="0">
              <a:ln>
                <a:noFill/>
              </a:ln>
              <a:solidFill>
                <a:srgbClr val="000000"/>
              </a:solidFill>
              <a:effectLst/>
              <a:uLnTx/>
              <a:uFillTx/>
              <a:latin typeface="Helvetica Light"/>
              <a:sym typeface="Helvetica Light"/>
            </a:endParaRPr>
          </a:p>
        </p:txBody>
      </p:sp>
      <p:sp>
        <p:nvSpPr>
          <p:cNvPr id="165" name="Shape 165">
            <a:extLst>
              <a:ext uri="{FF2B5EF4-FFF2-40B4-BE49-F238E27FC236}">
                <a16:creationId xmlns:a16="http://schemas.microsoft.com/office/drawing/2014/main" id="{8B2BDBEB-20B4-3D3B-0918-7D00EA98AF78}"/>
              </a:ext>
            </a:extLst>
          </p:cNvPr>
          <p:cNvSpPr/>
          <p:nvPr/>
        </p:nvSpPr>
        <p:spPr>
          <a:xfrm>
            <a:off x="1454247" y="163803"/>
            <a:ext cx="9276068" cy="2157322"/>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3200" b="1">
                <a:solidFill>
                  <a:srgbClr val="06304D"/>
                </a:solidFill>
                <a:latin typeface="Arial"/>
                <a:ea typeface="Arial"/>
                <a:cs typeface="Arial"/>
                <a:sym typeface="Aria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51435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B9BD5">
                    <a:lumMod val="50000"/>
                  </a:srgbClr>
                </a:solidFill>
                <a:effectLst/>
                <a:uLnTx/>
                <a:uFillTx/>
                <a:latin typeface="Arial"/>
                <a:ea typeface="+mn-ea"/>
                <a:cs typeface="Arial"/>
                <a:sym typeface="Arial"/>
              </a:rPr>
              <a:t>Cancellation of Voter’s Registration Record and Restoration: </a:t>
            </a:r>
          </a:p>
          <a:p>
            <a:pPr marL="51435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B9BD5">
                    <a:lumMod val="50000"/>
                  </a:srgbClr>
                </a:solidFill>
                <a:effectLst/>
                <a:uLnTx/>
                <a:uFillTx/>
                <a:latin typeface="Arial"/>
                <a:ea typeface="+mn-ea"/>
                <a:cs typeface="Arial"/>
                <a:sym typeface="Arial"/>
              </a:rPr>
              <a:t>Mental Incompetency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0" marR="0" lvl="0" indent="0" algn="l" defTabSz="410751" rtl="0" eaLnBrk="1" fontAlgn="auto" latinLnBrk="0" hangingPunct="0">
              <a:lnSpc>
                <a:spcPct val="100000"/>
              </a:lnSpc>
              <a:spcBef>
                <a:spcPts val="0"/>
              </a:spcBef>
              <a:spcAft>
                <a:spcPts val="0"/>
              </a:spcAft>
              <a:buClrTx/>
              <a:buSzTx/>
              <a:buFontTx/>
              <a:buNone/>
              <a:tabLst/>
              <a:defRPr/>
            </a:pPr>
            <a:endParaRPr kumimoji="0" lang="en-US" sz="2250" b="1" i="0" u="none" strike="noStrike" kern="0" cap="none" spc="0" normalizeH="0" baseline="0" noProof="0" dirty="0">
              <a:ln>
                <a:noFill/>
              </a:ln>
              <a:solidFill>
                <a:srgbClr val="06304D"/>
              </a:solidFill>
              <a:effectLst/>
              <a:uLnTx/>
              <a:uFillTx/>
              <a:latin typeface="Arial"/>
              <a:cs typeface="Arial"/>
              <a:sym typeface="Arial"/>
            </a:endParaRPr>
          </a:p>
        </p:txBody>
      </p:sp>
      <p:sp>
        <p:nvSpPr>
          <p:cNvPr id="166" name="Shape 166">
            <a:extLst>
              <a:ext uri="{FF2B5EF4-FFF2-40B4-BE49-F238E27FC236}">
                <a16:creationId xmlns:a16="http://schemas.microsoft.com/office/drawing/2014/main" id="{384EB0BE-217C-FBD7-1727-A68442766512}"/>
              </a:ext>
            </a:extLst>
          </p:cNvPr>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marL="0" marR="0" lvl="0" indent="0" algn="ctr" defTabSz="410751" rtl="0" eaLnBrk="1" fontAlgn="auto" latinLnBrk="0" hangingPunct="0">
              <a:lnSpc>
                <a:spcPct val="100000"/>
              </a:lnSpc>
              <a:spcBef>
                <a:spcPts val="0"/>
              </a:spcBef>
              <a:spcAft>
                <a:spcPts val="0"/>
              </a:spcAft>
              <a:buClrTx/>
              <a:buSzTx/>
              <a:buFontTx/>
              <a:buNone/>
              <a:tabLst/>
              <a:defRPr sz="2400"/>
            </a:pPr>
            <a:endParaRPr kumimoji="0" sz="1687" b="0" i="0" u="none" strike="noStrike" kern="0" cap="none" spc="0" normalizeH="0" baseline="0" noProof="0" dirty="0">
              <a:ln>
                <a:noFill/>
              </a:ln>
              <a:solidFill>
                <a:srgbClr val="000000"/>
              </a:solidFill>
              <a:effectLst/>
              <a:uLnTx/>
              <a:uFillTx/>
              <a:latin typeface="Helvetica Light"/>
              <a:sym typeface="Helvetica Light"/>
            </a:endParaRPr>
          </a:p>
        </p:txBody>
      </p:sp>
      <p:sp>
        <p:nvSpPr>
          <p:cNvPr id="167" name="Shape 167">
            <a:extLst>
              <a:ext uri="{FF2B5EF4-FFF2-40B4-BE49-F238E27FC236}">
                <a16:creationId xmlns:a16="http://schemas.microsoft.com/office/drawing/2014/main" id="{923054D1-4E59-D7C0-127A-434C51BFE4C9}"/>
              </a:ext>
            </a:extLst>
          </p:cNvPr>
          <p:cNvSpPr/>
          <p:nvPr/>
        </p:nvSpPr>
        <p:spPr>
          <a:xfrm>
            <a:off x="1449137" y="5490377"/>
            <a:ext cx="9283506" cy="89619"/>
          </a:xfrm>
          <a:prstGeom prst="rect">
            <a:avLst/>
          </a:prstGeom>
          <a:solidFill>
            <a:srgbClr val="FFC43E"/>
          </a:solidFill>
          <a:ln w="12700">
            <a:miter lim="400000"/>
          </a:ln>
        </p:spPr>
        <p:txBody>
          <a:bodyPr lIns="35719" tIns="35719" rIns="35719" bIns="35719" anchor="ctr"/>
          <a:lstStyle/>
          <a:p>
            <a:pPr marL="0" marR="0" lvl="0" indent="0" algn="ctr" defTabSz="410751" rtl="0" eaLnBrk="1" fontAlgn="auto" latinLnBrk="0" hangingPunct="0">
              <a:lnSpc>
                <a:spcPct val="100000"/>
              </a:lnSpc>
              <a:spcBef>
                <a:spcPts val="0"/>
              </a:spcBef>
              <a:spcAft>
                <a:spcPts val="0"/>
              </a:spcAft>
              <a:buClrTx/>
              <a:buSzTx/>
              <a:buFontTx/>
              <a:buNone/>
              <a:tabLst/>
              <a:defRPr sz="2400"/>
            </a:pPr>
            <a:endParaRPr kumimoji="0" sz="1687" b="0" i="0" u="none" strike="noStrike" kern="0" cap="none" spc="0" normalizeH="0" baseline="0" noProof="0" dirty="0">
              <a:ln>
                <a:noFill/>
              </a:ln>
              <a:solidFill>
                <a:srgbClr val="000000"/>
              </a:solidFill>
              <a:effectLst/>
              <a:uLnTx/>
              <a:uFillTx/>
              <a:latin typeface="Helvetica Light"/>
              <a:sym typeface="Helvetica Light"/>
            </a:endParaRPr>
          </a:p>
        </p:txBody>
      </p:sp>
      <p:pic>
        <p:nvPicPr>
          <p:cNvPr id="168" name="SOS-generic-logo-horizontal-white.png">
            <a:extLst>
              <a:ext uri="{FF2B5EF4-FFF2-40B4-BE49-F238E27FC236}">
                <a16:creationId xmlns:a16="http://schemas.microsoft.com/office/drawing/2014/main" id="{86354DB5-1B76-8F0F-B980-4C90DF9F2C82}"/>
              </a:ext>
            </a:extLst>
          </p:cNvPr>
          <p:cNvPicPr>
            <a:picLocks noChangeAspect="1"/>
          </p:cNvPicPr>
          <p:nvPr/>
        </p:nvPicPr>
        <p:blipFill>
          <a:blip r:embed="rId3"/>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A75DA496-918A-088A-2259-ADC0CA66BE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6211FEF0-8726-8EA0-ACEB-02DCB686BEE3}"/>
              </a:ext>
            </a:extLst>
          </p:cNvPr>
          <p:cNvSpPr>
            <a:spLocks noGrp="1"/>
          </p:cNvSpPr>
          <p:nvPr>
            <p:ph type="sldNum" sz="quarter" idx="2"/>
          </p:nvPr>
        </p:nvSpPr>
        <p:spPr>
          <a:xfrm>
            <a:off x="5917310" y="6505277"/>
            <a:ext cx="192360" cy="297389"/>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1266" b="0" i="0" u="none" strike="noStrike" kern="1200" cap="none" spc="0" normalizeH="0" baseline="0" noProof="0" smtClean="0">
                <a:ln>
                  <a:noFill/>
                </a:ln>
                <a:solidFill>
                  <a:srgbClr val="FFFFFF"/>
                </a:solidFill>
                <a:effectLst/>
                <a:uLnTx/>
                <a:uFillTx/>
                <a:latin typeface="Helvetica Light"/>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266" b="0" i="0" u="none" strike="noStrike" kern="1200" cap="none" spc="0" normalizeH="0" baseline="0" noProof="0" dirty="0">
              <a:ln>
                <a:noFill/>
              </a:ln>
              <a:solidFill>
                <a:srgbClr val="FFFFFF"/>
              </a:solidFill>
              <a:effectLst/>
              <a:uLnTx/>
              <a:uFillTx/>
              <a:latin typeface="Helvetica Light"/>
            </a:endParaRPr>
          </a:p>
        </p:txBody>
      </p:sp>
    </p:spTree>
    <p:extLst>
      <p:ext uri="{BB962C8B-B14F-4D97-AF65-F5344CB8AC3E}">
        <p14:creationId xmlns:p14="http://schemas.microsoft.com/office/powerpoint/2010/main" val="21519539"/>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AF23D-C9CE-F55C-0770-C16057C58DEF}"/>
            </a:ext>
          </a:extLst>
        </p:cNvPr>
        <p:cNvGrpSpPr/>
        <p:nvPr/>
      </p:nvGrpSpPr>
      <p:grpSpPr>
        <a:xfrm>
          <a:off x="0" y="0"/>
          <a:ext cx="0" cy="0"/>
          <a:chOff x="0" y="0"/>
          <a:chExt cx="0" cy="0"/>
        </a:xfrm>
      </p:grpSpPr>
      <p:sp>
        <p:nvSpPr>
          <p:cNvPr id="161" name="Shape 161">
            <a:extLst>
              <a:ext uri="{FF2B5EF4-FFF2-40B4-BE49-F238E27FC236}">
                <a16:creationId xmlns:a16="http://schemas.microsoft.com/office/drawing/2014/main" id="{0A2996AD-3510-2189-1099-7C482B5D5C2A}"/>
              </a:ext>
            </a:extLst>
          </p:cNvPr>
          <p:cNvSpPr/>
          <p:nvPr/>
        </p:nvSpPr>
        <p:spPr>
          <a:xfrm>
            <a:off x="1459357" y="-108826"/>
            <a:ext cx="9276068" cy="7170462"/>
          </a:xfrm>
          <a:prstGeom prst="rect">
            <a:avLst/>
          </a:prstGeom>
          <a:solidFill>
            <a:srgbClr val="EDEDED"/>
          </a:solidFill>
          <a:ln w="12700">
            <a:miter lim="400000"/>
          </a:ln>
        </p:spPr>
        <p:txBody>
          <a:bodyPr lIns="35719" tIns="35719" rIns="35719" bIns="35719" anchor="ctr"/>
          <a:lstStyle/>
          <a:p>
            <a:pPr defTabSz="410751" hangingPunct="0">
              <a:defRPr sz="2400"/>
            </a:pPr>
            <a:endParaRPr sz="1687" kern="0" dirty="0">
              <a:solidFill>
                <a:srgbClr val="000000"/>
              </a:solidFill>
              <a:latin typeface="Helvetica Light"/>
              <a:sym typeface="Helvetica Light"/>
            </a:endParaRPr>
          </a:p>
        </p:txBody>
      </p:sp>
      <p:sp>
        <p:nvSpPr>
          <p:cNvPr id="162" name="Shape 162">
            <a:extLst>
              <a:ext uri="{FF2B5EF4-FFF2-40B4-BE49-F238E27FC236}">
                <a16:creationId xmlns:a16="http://schemas.microsoft.com/office/drawing/2014/main" id="{E3049F43-7CE8-4689-7318-80BB92A9BED9}"/>
              </a:ext>
            </a:extLst>
          </p:cNvPr>
          <p:cNvSpPr/>
          <p:nvPr/>
        </p:nvSpPr>
        <p:spPr>
          <a:xfrm>
            <a:off x="1974139" y="417688"/>
            <a:ext cx="8425970" cy="721416"/>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defTabSz="410751" hangingPunct="0"/>
            <a:r>
              <a:rPr lang="en-US" sz="4219" kern="0" dirty="0"/>
              <a:t>MODULE #2</a:t>
            </a:r>
            <a:endParaRPr sz="4219" kern="0" dirty="0"/>
          </a:p>
        </p:txBody>
      </p:sp>
      <p:sp>
        <p:nvSpPr>
          <p:cNvPr id="163" name="Shape 163">
            <a:extLst>
              <a:ext uri="{FF2B5EF4-FFF2-40B4-BE49-F238E27FC236}">
                <a16:creationId xmlns:a16="http://schemas.microsoft.com/office/drawing/2014/main" id="{0D863422-B3CD-68FE-2289-FBD188D316EA}"/>
              </a:ext>
            </a:extLst>
          </p:cNvPr>
          <p:cNvSpPr/>
          <p:nvPr/>
        </p:nvSpPr>
        <p:spPr>
          <a:xfrm>
            <a:off x="1638823" y="-119590"/>
            <a:ext cx="8130347" cy="4504118"/>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Voting Rights: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Cancellation (Disqualification)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and Restoration</a:t>
            </a:r>
          </a:p>
        </p:txBody>
      </p:sp>
      <p:sp>
        <p:nvSpPr>
          <p:cNvPr id="164" name="Shape 164">
            <a:extLst>
              <a:ext uri="{FF2B5EF4-FFF2-40B4-BE49-F238E27FC236}">
                <a16:creationId xmlns:a16="http://schemas.microsoft.com/office/drawing/2014/main" id="{9C9CE693-35E6-4D2D-D1BD-365C4BF468B0}"/>
              </a:ext>
            </a:extLst>
          </p:cNvPr>
          <p:cNvSpPr/>
          <p:nvPr/>
        </p:nvSpPr>
        <p:spPr>
          <a:xfrm>
            <a:off x="2030827" y="1283880"/>
            <a:ext cx="1212936" cy="80340"/>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5" name="Shape 165">
            <a:extLst>
              <a:ext uri="{FF2B5EF4-FFF2-40B4-BE49-F238E27FC236}">
                <a16:creationId xmlns:a16="http://schemas.microsoft.com/office/drawing/2014/main" id="{38FC7726-65AB-B237-789C-E7C59DC05ABE}"/>
              </a:ext>
            </a:extLst>
          </p:cNvPr>
          <p:cNvSpPr/>
          <p:nvPr/>
        </p:nvSpPr>
        <p:spPr>
          <a:xfrm>
            <a:off x="1986178" y="1033270"/>
            <a:ext cx="4317743" cy="418384"/>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spAutoFit/>
          </a:bodyPr>
          <a:lstStyle>
            <a:lvl1pPr algn="l">
              <a:defRPr sz="3200" b="1">
                <a:solidFill>
                  <a:srgbClr val="06304D"/>
                </a:solidFill>
                <a:latin typeface="Arial"/>
                <a:ea typeface="Arial"/>
                <a:cs typeface="Arial"/>
                <a:sym typeface="Arial"/>
              </a:defRPr>
            </a:lvl1pPr>
          </a:lstStyle>
          <a:p>
            <a:pPr defTabSz="410751" hangingPunct="0"/>
            <a:endParaRPr sz="2250" kern="0" dirty="0"/>
          </a:p>
        </p:txBody>
      </p:sp>
      <p:sp>
        <p:nvSpPr>
          <p:cNvPr id="166" name="Shape 166">
            <a:extLst>
              <a:ext uri="{FF2B5EF4-FFF2-40B4-BE49-F238E27FC236}">
                <a16:creationId xmlns:a16="http://schemas.microsoft.com/office/drawing/2014/main" id="{0BB11257-3A6B-DD00-21E0-CBA347CD9F18}"/>
              </a:ext>
            </a:extLst>
          </p:cNvPr>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7" name="Shape 167">
            <a:extLst>
              <a:ext uri="{FF2B5EF4-FFF2-40B4-BE49-F238E27FC236}">
                <a16:creationId xmlns:a16="http://schemas.microsoft.com/office/drawing/2014/main" id="{38387FF4-42E8-F427-CB3C-9CA4187CC5E4}"/>
              </a:ext>
            </a:extLst>
          </p:cNvPr>
          <p:cNvSpPr/>
          <p:nvPr/>
        </p:nvSpPr>
        <p:spPr>
          <a:xfrm>
            <a:off x="1454247" y="5468180"/>
            <a:ext cx="9283506" cy="89619"/>
          </a:xfrm>
          <a:prstGeom prst="rect">
            <a:avLst/>
          </a:prstGeom>
          <a:solidFill>
            <a:srgbClr val="FFC43E"/>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pic>
        <p:nvPicPr>
          <p:cNvPr id="168" name="SOS-generic-logo-horizontal-white.png">
            <a:extLst>
              <a:ext uri="{FF2B5EF4-FFF2-40B4-BE49-F238E27FC236}">
                <a16:creationId xmlns:a16="http://schemas.microsoft.com/office/drawing/2014/main" id="{244E8FFB-7ACA-57E6-EB09-3AE7BA6B9DC6}"/>
              </a:ext>
            </a:extLst>
          </p:cNvPr>
          <p:cNvPicPr>
            <a:picLocks noChangeAspect="1"/>
          </p:cNvPicPr>
          <p:nvPr/>
        </p:nvPicPr>
        <p:blipFill>
          <a:blip r:embed="rId3"/>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7C32374C-0B2A-1C4C-D730-A1BFA7FC0E3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9F59A30C-8A35-3FE3-6C56-A8BB97C2347D}"/>
              </a:ext>
            </a:extLst>
          </p:cNvPr>
          <p:cNvSpPr>
            <a:spLocks noGrp="1"/>
          </p:cNvSpPr>
          <p:nvPr>
            <p:ph type="sldNum" sz="quarter" idx="2"/>
          </p:nvPr>
        </p:nvSpPr>
        <p:spPr>
          <a:xfrm>
            <a:off x="5917310" y="6505277"/>
            <a:ext cx="192360" cy="297389"/>
          </a:xfrm>
        </p:spPr>
        <p:txBody>
          <a:bodyPr/>
          <a:lstStyle/>
          <a:p>
            <a:fld id="{86CB4B4D-7CA3-9044-876B-883B54F8677D}" type="slidenum">
              <a:rPr lang="en-US" smtClean="0">
                <a:solidFill>
                  <a:schemeClr val="bg1"/>
                </a:solidFill>
              </a:rPr>
              <a:t>6</a:t>
            </a:fld>
            <a:endParaRPr lang="en-US" dirty="0">
              <a:solidFill>
                <a:schemeClr val="bg1"/>
              </a:solidFill>
            </a:endParaRPr>
          </a:p>
        </p:txBody>
      </p:sp>
    </p:spTree>
    <p:extLst>
      <p:ext uri="{BB962C8B-B14F-4D97-AF65-F5344CB8AC3E}">
        <p14:creationId xmlns:p14="http://schemas.microsoft.com/office/powerpoint/2010/main" val="2581139801"/>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FC170-9C6B-4169-7F83-52A15B19E665}"/>
            </a:ext>
          </a:extLst>
        </p:cNvPr>
        <p:cNvGrpSpPr/>
        <p:nvPr/>
      </p:nvGrpSpPr>
      <p:grpSpPr>
        <a:xfrm>
          <a:off x="0" y="0"/>
          <a:ext cx="0" cy="0"/>
          <a:chOff x="0" y="0"/>
          <a:chExt cx="0" cy="0"/>
        </a:xfrm>
      </p:grpSpPr>
      <p:sp>
        <p:nvSpPr>
          <p:cNvPr id="161" name="Shape 161">
            <a:extLst>
              <a:ext uri="{FF2B5EF4-FFF2-40B4-BE49-F238E27FC236}">
                <a16:creationId xmlns:a16="http://schemas.microsoft.com/office/drawing/2014/main" id="{F35398C8-BEA8-A8B1-5335-3297358232AE}"/>
              </a:ext>
            </a:extLst>
          </p:cNvPr>
          <p:cNvSpPr/>
          <p:nvPr/>
        </p:nvSpPr>
        <p:spPr>
          <a:xfrm>
            <a:off x="1459357" y="-108826"/>
            <a:ext cx="9276068" cy="7170462"/>
          </a:xfrm>
          <a:prstGeom prst="rect">
            <a:avLst/>
          </a:prstGeom>
          <a:solidFill>
            <a:srgbClr val="EDEDED"/>
          </a:solidFill>
          <a:ln w="12700">
            <a:miter lim="400000"/>
          </a:ln>
        </p:spPr>
        <p:txBody>
          <a:bodyPr lIns="35719" tIns="35719" rIns="35719" bIns="35719" anchor="ctr"/>
          <a:lstStyle/>
          <a:p>
            <a:pPr defTabSz="410751" hangingPunct="0">
              <a:defRPr sz="2400"/>
            </a:pPr>
            <a:endParaRPr sz="1687" kern="0" dirty="0">
              <a:solidFill>
                <a:srgbClr val="000000"/>
              </a:solidFill>
              <a:latin typeface="Helvetica Light"/>
              <a:sym typeface="Helvetica Light"/>
            </a:endParaRPr>
          </a:p>
        </p:txBody>
      </p:sp>
      <p:sp>
        <p:nvSpPr>
          <p:cNvPr id="162" name="Shape 162">
            <a:extLst>
              <a:ext uri="{FF2B5EF4-FFF2-40B4-BE49-F238E27FC236}">
                <a16:creationId xmlns:a16="http://schemas.microsoft.com/office/drawing/2014/main" id="{80EF8787-B0BD-2B38-22C0-3C2BE04F4C58}"/>
              </a:ext>
            </a:extLst>
          </p:cNvPr>
          <p:cNvSpPr/>
          <p:nvPr/>
        </p:nvSpPr>
        <p:spPr>
          <a:xfrm>
            <a:off x="1974139" y="434551"/>
            <a:ext cx="8425970" cy="687689"/>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defTabSz="410751" hangingPunct="0"/>
            <a:r>
              <a:rPr lang="en-US" sz="4000" kern="0" dirty="0"/>
              <a:t>Voting Rights Disqualification:</a:t>
            </a:r>
            <a:endParaRPr sz="4000" kern="0" dirty="0"/>
          </a:p>
        </p:txBody>
      </p:sp>
      <p:sp>
        <p:nvSpPr>
          <p:cNvPr id="163" name="Shape 163">
            <a:extLst>
              <a:ext uri="{FF2B5EF4-FFF2-40B4-BE49-F238E27FC236}">
                <a16:creationId xmlns:a16="http://schemas.microsoft.com/office/drawing/2014/main" id="{5313755C-ADEA-307D-7E0B-A9DABE5FCABE}"/>
              </a:ext>
            </a:extLst>
          </p:cNvPr>
          <p:cNvSpPr/>
          <p:nvPr/>
        </p:nvSpPr>
        <p:spPr>
          <a:xfrm>
            <a:off x="2030827" y="-2166342"/>
            <a:ext cx="8130347" cy="8672310"/>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The California Elections Code provides for the cancellation</a:t>
            </a:r>
            <a:r>
              <a:rPr lang="en-US" sz="1600" dirty="0">
                <a:solidFill>
                  <a:srgbClr val="5B9BD5">
                    <a:lumMod val="50000"/>
                  </a:srgbClr>
                </a:solidFill>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disqualification)* of voting rights when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the mental incompetency of a person is legally established: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Elections Code section 2208,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Elections Code section 2209,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Elections Code section 2210, and</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Elections Code section 2211</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*This type of cancellation requires notice prior to cancellation (Elec. Code, § 2201(c); explained in </a:t>
            </a:r>
            <a:r>
              <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hlinkClick r:id="rId3"/>
              </a:rPr>
              <a:t>Module #1</a:t>
            </a:r>
            <a:r>
              <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defTabSz="410751" hangingPunct="0">
              <a:spcBef>
                <a:spcPts val="2250"/>
              </a:spcBef>
            </a:pPr>
            <a:endParaRPr lang="en-US" sz="1969" kern="0" dirty="0"/>
          </a:p>
        </p:txBody>
      </p:sp>
      <p:sp>
        <p:nvSpPr>
          <p:cNvPr id="164" name="Shape 164">
            <a:extLst>
              <a:ext uri="{FF2B5EF4-FFF2-40B4-BE49-F238E27FC236}">
                <a16:creationId xmlns:a16="http://schemas.microsoft.com/office/drawing/2014/main" id="{19018766-981A-E521-C413-F60E8A9D5628}"/>
              </a:ext>
            </a:extLst>
          </p:cNvPr>
          <p:cNvSpPr/>
          <p:nvPr/>
        </p:nvSpPr>
        <p:spPr>
          <a:xfrm>
            <a:off x="2006882" y="1516620"/>
            <a:ext cx="1212936" cy="80340"/>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5" name="Shape 165">
            <a:extLst>
              <a:ext uri="{FF2B5EF4-FFF2-40B4-BE49-F238E27FC236}">
                <a16:creationId xmlns:a16="http://schemas.microsoft.com/office/drawing/2014/main" id="{17F5D08A-C421-8C39-8932-53B3BC2ABE72}"/>
              </a:ext>
            </a:extLst>
          </p:cNvPr>
          <p:cNvSpPr/>
          <p:nvPr/>
        </p:nvSpPr>
        <p:spPr>
          <a:xfrm>
            <a:off x="1986178" y="1033270"/>
            <a:ext cx="4317743" cy="418384"/>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l">
              <a:defRPr sz="3200" b="1">
                <a:solidFill>
                  <a:srgbClr val="06304D"/>
                </a:solidFill>
                <a:latin typeface="Arial"/>
                <a:ea typeface="Arial"/>
                <a:cs typeface="Arial"/>
                <a:sym typeface="Arial"/>
              </a:defRPr>
            </a:lvl1pPr>
          </a:lstStyle>
          <a:p>
            <a:pPr defTabSz="410751" hangingPunct="0"/>
            <a:r>
              <a:rPr lang="en-US" sz="2250" kern="0" dirty="0"/>
              <a:t>Mental Incompetency</a:t>
            </a:r>
            <a:endParaRPr sz="2250" kern="0" dirty="0"/>
          </a:p>
        </p:txBody>
      </p:sp>
      <p:sp>
        <p:nvSpPr>
          <p:cNvPr id="166" name="Shape 166">
            <a:extLst>
              <a:ext uri="{FF2B5EF4-FFF2-40B4-BE49-F238E27FC236}">
                <a16:creationId xmlns:a16="http://schemas.microsoft.com/office/drawing/2014/main" id="{979EB3B9-3963-A363-1A47-232AAA757536}"/>
              </a:ext>
            </a:extLst>
          </p:cNvPr>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7" name="Shape 167">
            <a:extLst>
              <a:ext uri="{FF2B5EF4-FFF2-40B4-BE49-F238E27FC236}">
                <a16:creationId xmlns:a16="http://schemas.microsoft.com/office/drawing/2014/main" id="{AC9D81CF-4271-70DC-A74A-366CF8110315}"/>
              </a:ext>
            </a:extLst>
          </p:cNvPr>
          <p:cNvSpPr/>
          <p:nvPr/>
        </p:nvSpPr>
        <p:spPr>
          <a:xfrm>
            <a:off x="1449137" y="5534039"/>
            <a:ext cx="9283506" cy="89619"/>
          </a:xfrm>
          <a:prstGeom prst="rect">
            <a:avLst/>
          </a:prstGeom>
          <a:solidFill>
            <a:srgbClr val="FFC43E"/>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pic>
        <p:nvPicPr>
          <p:cNvPr id="168" name="SOS-generic-logo-horizontal-white.png">
            <a:extLst>
              <a:ext uri="{FF2B5EF4-FFF2-40B4-BE49-F238E27FC236}">
                <a16:creationId xmlns:a16="http://schemas.microsoft.com/office/drawing/2014/main" id="{132721CF-9B5E-B9B1-D2D7-9A072CFF264B}"/>
              </a:ext>
            </a:extLst>
          </p:cNvPr>
          <p:cNvPicPr>
            <a:picLocks noChangeAspect="1"/>
          </p:cNvPicPr>
          <p:nvPr/>
        </p:nvPicPr>
        <p:blipFill>
          <a:blip r:embed="rId4"/>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6C5CD73E-DFE6-F50E-C048-1EE71B3DABA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3689C9F6-B3F3-D7F7-AE3C-E865216B6529}"/>
              </a:ext>
            </a:extLst>
          </p:cNvPr>
          <p:cNvSpPr>
            <a:spLocks noGrp="1"/>
          </p:cNvSpPr>
          <p:nvPr>
            <p:ph type="sldNum" sz="quarter" idx="2"/>
          </p:nvPr>
        </p:nvSpPr>
        <p:spPr>
          <a:xfrm>
            <a:off x="5917310" y="6505277"/>
            <a:ext cx="192360" cy="297389"/>
          </a:xfrm>
        </p:spPr>
        <p:txBody>
          <a:bodyPr/>
          <a:lstStyle/>
          <a:p>
            <a:fld id="{86CB4B4D-7CA3-9044-876B-883B54F8677D}" type="slidenum">
              <a:rPr lang="en-US" smtClean="0">
                <a:solidFill>
                  <a:schemeClr val="bg1"/>
                </a:solidFill>
              </a:rPr>
              <a:t>7</a:t>
            </a:fld>
            <a:endParaRPr lang="en-US" dirty="0">
              <a:solidFill>
                <a:schemeClr val="bg1"/>
              </a:solidFill>
            </a:endParaRPr>
          </a:p>
        </p:txBody>
      </p:sp>
    </p:spTree>
    <p:extLst>
      <p:ext uri="{BB962C8B-B14F-4D97-AF65-F5344CB8AC3E}">
        <p14:creationId xmlns:p14="http://schemas.microsoft.com/office/powerpoint/2010/main" val="142617424"/>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58A64D-623C-7A25-49DF-64EB60ECF11C}"/>
            </a:ext>
          </a:extLst>
        </p:cNvPr>
        <p:cNvGrpSpPr/>
        <p:nvPr/>
      </p:nvGrpSpPr>
      <p:grpSpPr>
        <a:xfrm>
          <a:off x="0" y="0"/>
          <a:ext cx="0" cy="0"/>
          <a:chOff x="0" y="0"/>
          <a:chExt cx="0" cy="0"/>
        </a:xfrm>
      </p:grpSpPr>
      <p:sp>
        <p:nvSpPr>
          <p:cNvPr id="161" name="Shape 161">
            <a:extLst>
              <a:ext uri="{FF2B5EF4-FFF2-40B4-BE49-F238E27FC236}">
                <a16:creationId xmlns:a16="http://schemas.microsoft.com/office/drawing/2014/main" id="{06F097F8-E835-4359-65DB-6BAB55F5A69A}"/>
              </a:ext>
            </a:extLst>
          </p:cNvPr>
          <p:cNvSpPr/>
          <p:nvPr/>
        </p:nvSpPr>
        <p:spPr>
          <a:xfrm>
            <a:off x="1459357" y="-108826"/>
            <a:ext cx="9276068" cy="7170462"/>
          </a:xfrm>
          <a:prstGeom prst="rect">
            <a:avLst/>
          </a:prstGeom>
          <a:solidFill>
            <a:srgbClr val="EDEDED"/>
          </a:solidFill>
          <a:ln w="12700">
            <a:miter lim="400000"/>
          </a:ln>
        </p:spPr>
        <p:txBody>
          <a:bodyPr lIns="35719" tIns="35719" rIns="35719" bIns="35719" anchor="ctr"/>
          <a:lstStyle/>
          <a:p>
            <a:pPr marL="0" marR="0" lvl="0" indent="0" algn="l" defTabSz="410751" rtl="0" eaLnBrk="1" fontAlgn="auto" latinLnBrk="0" hangingPunct="0">
              <a:lnSpc>
                <a:spcPct val="100000"/>
              </a:lnSpc>
              <a:spcBef>
                <a:spcPts val="0"/>
              </a:spcBef>
              <a:spcAft>
                <a:spcPts val="0"/>
              </a:spcAft>
              <a:buClrTx/>
              <a:buSzTx/>
              <a:buFontTx/>
              <a:buNone/>
              <a:tabLst/>
              <a:defRPr sz="2400"/>
            </a:pPr>
            <a:endParaRPr kumimoji="0" sz="1687" b="0" i="0" u="none" strike="noStrike" kern="0" cap="none" spc="0" normalizeH="0" baseline="0" noProof="0" dirty="0">
              <a:ln>
                <a:noFill/>
              </a:ln>
              <a:solidFill>
                <a:srgbClr val="000000"/>
              </a:solidFill>
              <a:effectLst/>
              <a:uLnTx/>
              <a:uFillTx/>
              <a:latin typeface="Helvetica Light"/>
              <a:sym typeface="Helvetica Light"/>
            </a:endParaRPr>
          </a:p>
        </p:txBody>
      </p:sp>
      <p:sp>
        <p:nvSpPr>
          <p:cNvPr id="162" name="Shape 162">
            <a:extLst>
              <a:ext uri="{FF2B5EF4-FFF2-40B4-BE49-F238E27FC236}">
                <a16:creationId xmlns:a16="http://schemas.microsoft.com/office/drawing/2014/main" id="{CC5D8D18-9E4C-6073-230E-C1F02154340C}"/>
              </a:ext>
            </a:extLst>
          </p:cNvPr>
          <p:cNvSpPr/>
          <p:nvPr/>
        </p:nvSpPr>
        <p:spPr>
          <a:xfrm>
            <a:off x="1974139" y="417688"/>
            <a:ext cx="8425970" cy="721416"/>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marL="0" marR="0" lvl="0" indent="0" algn="l" defTabSz="410751" rtl="0" eaLnBrk="1" fontAlgn="auto" latinLnBrk="0" hangingPunct="0">
              <a:lnSpc>
                <a:spcPct val="100000"/>
              </a:lnSpc>
              <a:spcBef>
                <a:spcPts val="0"/>
              </a:spcBef>
              <a:spcAft>
                <a:spcPts val="0"/>
              </a:spcAft>
              <a:buClrTx/>
              <a:buSzTx/>
              <a:buFontTx/>
              <a:buNone/>
              <a:tabLst/>
              <a:defRPr/>
            </a:pPr>
            <a:r>
              <a:rPr kumimoji="0" lang="en-US" sz="4219" b="1" i="0" u="none" strike="noStrike" kern="0" cap="none" spc="0" normalizeH="0" baseline="0" noProof="0" dirty="0">
                <a:ln>
                  <a:noFill/>
                </a:ln>
                <a:solidFill>
                  <a:srgbClr val="06304D"/>
                </a:solidFill>
                <a:effectLst/>
                <a:uLnTx/>
                <a:uFillTx/>
                <a:latin typeface="Arial"/>
                <a:cs typeface="Arial"/>
                <a:sym typeface="Arial"/>
              </a:rPr>
              <a:t>Elections Code Section 2208</a:t>
            </a:r>
            <a:endParaRPr kumimoji="0" sz="4219" b="1" i="0" u="none" strike="noStrike" kern="0" cap="none" spc="0" normalizeH="0" baseline="0" noProof="0" dirty="0">
              <a:ln>
                <a:noFill/>
              </a:ln>
              <a:solidFill>
                <a:srgbClr val="06304D"/>
              </a:solidFill>
              <a:effectLst/>
              <a:uLnTx/>
              <a:uFillTx/>
              <a:latin typeface="Arial"/>
              <a:cs typeface="Arial"/>
              <a:sym typeface="Arial"/>
            </a:endParaRPr>
          </a:p>
        </p:txBody>
      </p:sp>
      <p:sp>
        <p:nvSpPr>
          <p:cNvPr id="163" name="Shape 163">
            <a:extLst>
              <a:ext uri="{FF2B5EF4-FFF2-40B4-BE49-F238E27FC236}">
                <a16:creationId xmlns:a16="http://schemas.microsoft.com/office/drawing/2014/main" id="{13C6A9F3-C6D0-5274-DB43-DF25454E095B}"/>
              </a:ext>
            </a:extLst>
          </p:cNvPr>
          <p:cNvSpPr/>
          <p:nvPr/>
        </p:nvSpPr>
        <p:spPr>
          <a:xfrm>
            <a:off x="2030827" y="-881375"/>
            <a:ext cx="8130347" cy="6102376"/>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marL="342900" marR="0" lvl="0" indent="-34290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342900" marR="0" lvl="0" indent="-34290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342900" marR="0" lvl="0" indent="-34290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342900" marR="0" lvl="0" indent="-34290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342900" marR="0" lvl="0" indent="-34290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342900" marR="0" lvl="0" indent="-34290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342900" marR="0" lvl="0" indent="-34290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342900" marR="0" lvl="0" indent="-34290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342900" marR="0" lvl="0" indent="-34290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342900" marR="0" lvl="0" indent="-34290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342900" marR="0" lvl="0" indent="-34290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342900" marR="0" lvl="0" indent="-34290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5B9BD5">
                  <a:lumMod val="50000"/>
                </a:srgbClr>
              </a:solidFill>
              <a:effectLst/>
              <a:uLnTx/>
              <a:uFillTx/>
              <a:latin typeface="Arial"/>
              <a:ea typeface="+mn-ea"/>
              <a:cs typeface="Arial"/>
              <a:sym typeface="Arial"/>
            </a:endParaRPr>
          </a:p>
          <a:p>
            <a:pPr marL="342900" marR="0" lvl="0" indent="-34290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002060"/>
                </a:solidFill>
                <a:effectLst/>
                <a:uLnTx/>
                <a:uFillTx/>
                <a:latin typeface="Arial"/>
                <a:ea typeface="+mn-ea"/>
                <a:cs typeface="Arial"/>
                <a:sym typeface="Arial"/>
              </a:rPr>
              <a:t>A person is presumed competent to vote regardless of the person’s conservatorship status. </a:t>
            </a:r>
            <a:endParaRPr kumimoji="0" lang="en-US" sz="17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sym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sym typeface="Arial"/>
            </a:endParaRPr>
          </a:p>
          <a:p>
            <a:pPr marL="342900" marR="0" lvl="0" indent="-34290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002060"/>
                </a:solidFill>
                <a:effectLst/>
                <a:uLnTx/>
                <a:uFillTx/>
                <a:latin typeface="Arial"/>
                <a:ea typeface="+mn-ea"/>
                <a:cs typeface="Arial"/>
                <a:sym typeface="Arial"/>
              </a:rPr>
              <a:t>A person </a:t>
            </a:r>
            <a:r>
              <a:rPr kumimoji="0" lang="en-US" sz="1700" b="1" i="0" u="none" strike="noStrike" kern="1200" cap="none" spc="0" normalizeH="0" baseline="0" noProof="0" dirty="0">
                <a:ln>
                  <a:noFill/>
                </a:ln>
                <a:solidFill>
                  <a:srgbClr val="002060"/>
                </a:solidFill>
                <a:effectLst/>
                <a:uLnTx/>
                <a:uFillTx/>
                <a:latin typeface="Arial"/>
                <a:ea typeface="+mn-ea"/>
                <a:cs typeface="Arial"/>
                <a:sym typeface="Arial"/>
              </a:rPr>
              <a:t>shall be deemed mentally incompetent</a:t>
            </a:r>
            <a:r>
              <a:rPr kumimoji="0" lang="en-US" sz="1700" b="0" i="0" u="none" strike="noStrike" kern="1200" cap="none" spc="0" normalizeH="0" baseline="0" noProof="0" dirty="0">
                <a:ln>
                  <a:noFill/>
                </a:ln>
                <a:solidFill>
                  <a:srgbClr val="002060"/>
                </a:solidFill>
                <a:effectLst/>
                <a:uLnTx/>
                <a:uFillTx/>
                <a:latin typeface="Arial"/>
                <a:ea typeface="+mn-ea"/>
                <a:cs typeface="Arial"/>
                <a:sym typeface="Arial"/>
              </a:rPr>
              <a:t>, and therefore disqualified from voting if the court finds by </a:t>
            </a:r>
            <a:r>
              <a:rPr kumimoji="0" lang="en-US" sz="1700" b="1" i="0" u="none" strike="noStrike" kern="1200" cap="none" spc="0" normalizeH="0" baseline="0" noProof="0" dirty="0">
                <a:ln>
                  <a:noFill/>
                </a:ln>
                <a:solidFill>
                  <a:srgbClr val="002060"/>
                </a:solidFill>
                <a:effectLst/>
                <a:uLnTx/>
                <a:uFillTx/>
                <a:latin typeface="Arial"/>
                <a:ea typeface="+mn-ea"/>
                <a:cs typeface="Arial"/>
                <a:sym typeface="Arial"/>
              </a:rPr>
              <a:t>clear and convincing evidence</a:t>
            </a:r>
            <a:r>
              <a:rPr kumimoji="0" lang="en-US" sz="1700" b="0" i="0" u="none" strike="noStrike" kern="1200" cap="none" spc="0" normalizeH="0" baseline="0" noProof="0" dirty="0">
                <a:ln>
                  <a:noFill/>
                </a:ln>
                <a:solidFill>
                  <a:srgbClr val="002060"/>
                </a:solidFill>
                <a:effectLst/>
                <a:uLnTx/>
                <a:uFillTx/>
                <a:latin typeface="Arial"/>
                <a:ea typeface="+mn-ea"/>
                <a:cs typeface="Arial"/>
                <a:sym typeface="Arial"/>
              </a:rPr>
              <a:t> that the person cannot communicate a desire to participate in the voting process, </a:t>
            </a:r>
            <a:r>
              <a:rPr kumimoji="0" lang="en-US" sz="1700" b="0" i="1" u="none" strike="noStrike" kern="1200" cap="none" spc="0" normalizeH="0" baseline="0" noProof="0" dirty="0">
                <a:ln>
                  <a:noFill/>
                </a:ln>
                <a:solidFill>
                  <a:srgbClr val="002060"/>
                </a:solidFill>
                <a:effectLst/>
                <a:uLnTx/>
                <a:uFillTx/>
                <a:latin typeface="Arial"/>
                <a:ea typeface="+mn-ea"/>
                <a:cs typeface="Arial"/>
                <a:sym typeface="Arial"/>
              </a:rPr>
              <a:t>and</a:t>
            </a:r>
            <a:r>
              <a:rPr kumimoji="0" lang="en-US" sz="1700" b="0" i="0" u="none" strike="noStrike" kern="1200" cap="none" spc="0" normalizeH="0" baseline="0" noProof="0" dirty="0">
                <a:ln>
                  <a:noFill/>
                </a:ln>
                <a:solidFill>
                  <a:srgbClr val="002060"/>
                </a:solidFill>
                <a:effectLst/>
                <a:uLnTx/>
                <a:uFillTx/>
                <a:latin typeface="Arial"/>
                <a:ea typeface="+mn-ea"/>
                <a:cs typeface="Arial"/>
                <a:sym typeface="Arial"/>
              </a:rPr>
              <a:t> any of the following apply: </a:t>
            </a:r>
            <a:endParaRPr kumimoji="0" lang="en-US" sz="17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sym typeface="Arial"/>
            </a:endParaRPr>
          </a:p>
          <a:p>
            <a:pPr marL="0" marR="0" lvl="0" indent="0" algn="l" defTabSz="410751" rtl="0" eaLnBrk="1" fontAlgn="auto" latinLnBrk="0" hangingPunct="0">
              <a:lnSpc>
                <a:spcPct val="100000"/>
              </a:lnSpc>
              <a:spcBef>
                <a:spcPts val="2250"/>
              </a:spcBef>
              <a:spcAft>
                <a:spcPts val="0"/>
              </a:spcAft>
              <a:buClrTx/>
              <a:buSzTx/>
              <a:buFontTx/>
              <a:buNone/>
              <a:tabLst/>
              <a:defRPr/>
            </a:pPr>
            <a:endParaRPr kumimoji="0" lang="en-US" sz="1969" b="0" i="0" u="none" strike="noStrike" kern="0" cap="none" spc="0" normalizeH="0" baseline="0" noProof="0" dirty="0">
              <a:ln>
                <a:noFill/>
              </a:ln>
              <a:solidFill>
                <a:srgbClr val="06304D"/>
              </a:solidFill>
              <a:effectLst/>
              <a:uLnTx/>
              <a:uFillTx/>
              <a:latin typeface="Arial"/>
              <a:cs typeface="Arial"/>
              <a:sym typeface="Arial"/>
            </a:endParaRPr>
          </a:p>
        </p:txBody>
      </p:sp>
      <p:sp>
        <p:nvSpPr>
          <p:cNvPr id="164" name="Shape 164">
            <a:extLst>
              <a:ext uri="{FF2B5EF4-FFF2-40B4-BE49-F238E27FC236}">
                <a16:creationId xmlns:a16="http://schemas.microsoft.com/office/drawing/2014/main" id="{1AF0CB61-0F9C-C5A8-E385-2A5686C0AFCC}"/>
              </a:ext>
            </a:extLst>
          </p:cNvPr>
          <p:cNvSpPr/>
          <p:nvPr/>
        </p:nvSpPr>
        <p:spPr>
          <a:xfrm>
            <a:off x="2030827" y="1601044"/>
            <a:ext cx="1212936" cy="80340"/>
          </a:xfrm>
          <a:prstGeom prst="rect">
            <a:avLst/>
          </a:prstGeom>
          <a:solidFill>
            <a:srgbClr val="06304D"/>
          </a:solidFill>
          <a:ln w="12700">
            <a:miter lim="400000"/>
          </a:ln>
        </p:spPr>
        <p:txBody>
          <a:bodyPr lIns="35719" tIns="35719" rIns="35719" bIns="35719" anchor="ctr"/>
          <a:lstStyle/>
          <a:p>
            <a:pPr marL="0" marR="0" lvl="0" indent="0" algn="ctr" defTabSz="410751" rtl="0" eaLnBrk="1" fontAlgn="auto" latinLnBrk="0" hangingPunct="0">
              <a:lnSpc>
                <a:spcPct val="100000"/>
              </a:lnSpc>
              <a:spcBef>
                <a:spcPts val="0"/>
              </a:spcBef>
              <a:spcAft>
                <a:spcPts val="0"/>
              </a:spcAft>
              <a:buClrTx/>
              <a:buSzTx/>
              <a:buFontTx/>
              <a:buNone/>
              <a:tabLst/>
              <a:defRPr sz="2400"/>
            </a:pPr>
            <a:endParaRPr kumimoji="0" sz="1687" b="0" i="0" u="none" strike="noStrike" kern="0" cap="none" spc="0" normalizeH="0" baseline="0" noProof="0" dirty="0">
              <a:ln>
                <a:noFill/>
              </a:ln>
              <a:solidFill>
                <a:srgbClr val="000000"/>
              </a:solidFill>
              <a:effectLst/>
              <a:uLnTx/>
              <a:uFillTx/>
              <a:latin typeface="Helvetica Light"/>
              <a:sym typeface="Helvetica Light"/>
            </a:endParaRPr>
          </a:p>
        </p:txBody>
      </p:sp>
      <p:sp>
        <p:nvSpPr>
          <p:cNvPr id="165" name="Shape 165">
            <a:extLst>
              <a:ext uri="{FF2B5EF4-FFF2-40B4-BE49-F238E27FC236}">
                <a16:creationId xmlns:a16="http://schemas.microsoft.com/office/drawing/2014/main" id="{4B344430-027A-3A75-503E-B8F0B25178C7}"/>
              </a:ext>
            </a:extLst>
          </p:cNvPr>
          <p:cNvSpPr/>
          <p:nvPr/>
        </p:nvSpPr>
        <p:spPr>
          <a:xfrm>
            <a:off x="1986178" y="1044812"/>
            <a:ext cx="7185957" cy="395301"/>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gn="l">
              <a:defRPr sz="3200" b="1">
                <a:solidFill>
                  <a:srgbClr val="06304D"/>
                </a:solidFill>
                <a:latin typeface="Arial"/>
                <a:ea typeface="Arial"/>
                <a:cs typeface="Arial"/>
                <a:sym typeface="Arial"/>
              </a:defRPr>
            </a:lvl1pPr>
          </a:lstStyle>
          <a:p>
            <a:pPr marL="0" marR="0" lvl="0" indent="0" algn="l" defTabSz="410751" rtl="0" eaLnBrk="1" fontAlgn="auto" latinLnBrk="0" hangingPunct="0">
              <a:lnSpc>
                <a:spcPct val="100000"/>
              </a:lnSpc>
              <a:spcBef>
                <a:spcPts val="0"/>
              </a:spcBef>
              <a:spcAft>
                <a:spcPts val="0"/>
              </a:spcAft>
              <a:buClrTx/>
              <a:buSzTx/>
              <a:buFontTx/>
              <a:buNone/>
              <a:tabLst/>
              <a:defRPr/>
            </a:pPr>
            <a:r>
              <a:rPr kumimoji="0" lang="en-US" sz="2100" b="1" i="0" u="none" strike="noStrike" kern="0" cap="none" spc="0" normalizeH="0" baseline="0" noProof="0" dirty="0">
                <a:ln>
                  <a:noFill/>
                </a:ln>
                <a:solidFill>
                  <a:srgbClr val="06304D"/>
                </a:solidFill>
                <a:effectLst/>
                <a:uLnTx/>
                <a:uFillTx/>
                <a:latin typeface="Arial"/>
                <a:cs typeface="Arial"/>
                <a:sym typeface="Arial"/>
              </a:rPr>
              <a:t>Cancellation (Disqualification) of Voting Rights</a:t>
            </a:r>
            <a:endParaRPr kumimoji="0" sz="2100" b="1" i="0" u="none" strike="noStrike" kern="0" cap="none" spc="0" normalizeH="0" baseline="0" noProof="0" dirty="0">
              <a:ln>
                <a:noFill/>
              </a:ln>
              <a:solidFill>
                <a:srgbClr val="06304D"/>
              </a:solidFill>
              <a:effectLst/>
              <a:uLnTx/>
              <a:uFillTx/>
              <a:latin typeface="Arial"/>
              <a:cs typeface="Arial"/>
              <a:sym typeface="Arial"/>
            </a:endParaRPr>
          </a:p>
        </p:txBody>
      </p:sp>
      <p:sp>
        <p:nvSpPr>
          <p:cNvPr id="166" name="Shape 166">
            <a:extLst>
              <a:ext uri="{FF2B5EF4-FFF2-40B4-BE49-F238E27FC236}">
                <a16:creationId xmlns:a16="http://schemas.microsoft.com/office/drawing/2014/main" id="{461E4D2E-4D48-2D82-36C2-1DD57E1EFE5D}"/>
              </a:ext>
            </a:extLst>
          </p:cNvPr>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marL="0" marR="0" lvl="0" indent="0" algn="ctr" defTabSz="410751" rtl="0" eaLnBrk="1" fontAlgn="auto" latinLnBrk="0" hangingPunct="0">
              <a:lnSpc>
                <a:spcPct val="100000"/>
              </a:lnSpc>
              <a:spcBef>
                <a:spcPts val="0"/>
              </a:spcBef>
              <a:spcAft>
                <a:spcPts val="0"/>
              </a:spcAft>
              <a:buClrTx/>
              <a:buSzTx/>
              <a:buFontTx/>
              <a:buNone/>
              <a:tabLst/>
              <a:defRPr sz="2400"/>
            </a:pPr>
            <a:endParaRPr kumimoji="0" sz="1687" b="0" i="0" u="none" strike="noStrike" kern="0" cap="none" spc="0" normalizeH="0" baseline="0" noProof="0" dirty="0">
              <a:ln>
                <a:noFill/>
              </a:ln>
              <a:solidFill>
                <a:srgbClr val="000000"/>
              </a:solidFill>
              <a:effectLst/>
              <a:uLnTx/>
              <a:uFillTx/>
              <a:latin typeface="Helvetica Light"/>
              <a:sym typeface="Helvetica Light"/>
            </a:endParaRPr>
          </a:p>
        </p:txBody>
      </p:sp>
      <p:sp>
        <p:nvSpPr>
          <p:cNvPr id="167" name="Shape 167">
            <a:extLst>
              <a:ext uri="{FF2B5EF4-FFF2-40B4-BE49-F238E27FC236}">
                <a16:creationId xmlns:a16="http://schemas.microsoft.com/office/drawing/2014/main" id="{FEA4F1FB-1262-89EB-ABC7-1B64D640BEBA}"/>
              </a:ext>
            </a:extLst>
          </p:cNvPr>
          <p:cNvSpPr/>
          <p:nvPr/>
        </p:nvSpPr>
        <p:spPr>
          <a:xfrm>
            <a:off x="1454247" y="5468180"/>
            <a:ext cx="9283506" cy="89619"/>
          </a:xfrm>
          <a:prstGeom prst="rect">
            <a:avLst/>
          </a:prstGeom>
          <a:solidFill>
            <a:srgbClr val="FFC43E"/>
          </a:solidFill>
          <a:ln w="12700">
            <a:miter lim="400000"/>
          </a:ln>
        </p:spPr>
        <p:txBody>
          <a:bodyPr lIns="35719" tIns="35719" rIns="35719" bIns="35719" anchor="ctr"/>
          <a:lstStyle/>
          <a:p>
            <a:pPr marL="0" marR="0" lvl="0" indent="0" algn="ctr" defTabSz="410751" rtl="0" eaLnBrk="1" fontAlgn="auto" latinLnBrk="0" hangingPunct="0">
              <a:lnSpc>
                <a:spcPct val="100000"/>
              </a:lnSpc>
              <a:spcBef>
                <a:spcPts val="0"/>
              </a:spcBef>
              <a:spcAft>
                <a:spcPts val="0"/>
              </a:spcAft>
              <a:buClrTx/>
              <a:buSzTx/>
              <a:buFontTx/>
              <a:buNone/>
              <a:tabLst/>
              <a:defRPr sz="2400"/>
            </a:pPr>
            <a:endParaRPr kumimoji="0" sz="1687" b="0" i="0" u="none" strike="noStrike" kern="0" cap="none" spc="0" normalizeH="0" baseline="0" noProof="0" dirty="0">
              <a:ln>
                <a:noFill/>
              </a:ln>
              <a:solidFill>
                <a:srgbClr val="000000"/>
              </a:solidFill>
              <a:effectLst/>
              <a:uLnTx/>
              <a:uFillTx/>
              <a:latin typeface="Helvetica Light"/>
              <a:sym typeface="Helvetica Light"/>
            </a:endParaRPr>
          </a:p>
        </p:txBody>
      </p:sp>
      <p:pic>
        <p:nvPicPr>
          <p:cNvPr id="168" name="SOS-generic-logo-horizontal-white.png">
            <a:extLst>
              <a:ext uri="{FF2B5EF4-FFF2-40B4-BE49-F238E27FC236}">
                <a16:creationId xmlns:a16="http://schemas.microsoft.com/office/drawing/2014/main" id="{12EEA11F-CFD7-8C8F-5B6C-2F6B25794836}"/>
              </a:ext>
            </a:extLst>
          </p:cNvPr>
          <p:cNvPicPr>
            <a:picLocks noChangeAspect="1"/>
          </p:cNvPicPr>
          <p:nvPr/>
        </p:nvPicPr>
        <p:blipFill>
          <a:blip r:embed="rId3"/>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1D4EB59C-3696-4710-51BF-522A91E915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D221B1EB-E8A2-29D9-8631-94A468F5731B}"/>
              </a:ext>
            </a:extLst>
          </p:cNvPr>
          <p:cNvSpPr>
            <a:spLocks noGrp="1"/>
          </p:cNvSpPr>
          <p:nvPr>
            <p:ph type="sldNum" sz="quarter" idx="2"/>
          </p:nvPr>
        </p:nvSpPr>
        <p:spPr>
          <a:xfrm>
            <a:off x="5917310" y="6505277"/>
            <a:ext cx="192360" cy="297389"/>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1266" b="0" i="0" u="none" strike="noStrike" kern="1200" cap="none" spc="0" normalizeH="0" baseline="0" noProof="0" smtClean="0">
                <a:ln>
                  <a:noFill/>
                </a:ln>
                <a:solidFill>
                  <a:srgbClr val="FFFFFF"/>
                </a:solidFill>
                <a:effectLst/>
                <a:uLnTx/>
                <a:uFillTx/>
                <a:latin typeface="Helvetica Light"/>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266" b="0" i="0" u="none" strike="noStrike" kern="1200" cap="none" spc="0" normalizeH="0" baseline="0" noProof="0" dirty="0">
              <a:ln>
                <a:noFill/>
              </a:ln>
              <a:solidFill>
                <a:srgbClr val="FFFFFF"/>
              </a:solidFill>
              <a:effectLst/>
              <a:uLnTx/>
              <a:uFillTx/>
              <a:latin typeface="Helvetica Light"/>
            </a:endParaRPr>
          </a:p>
        </p:txBody>
      </p:sp>
    </p:spTree>
    <p:extLst>
      <p:ext uri="{BB962C8B-B14F-4D97-AF65-F5344CB8AC3E}">
        <p14:creationId xmlns:p14="http://schemas.microsoft.com/office/powerpoint/2010/main" val="1003784099"/>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1B7A2-3FA1-447C-FCC6-53D74A77A0A9}"/>
            </a:ext>
          </a:extLst>
        </p:cNvPr>
        <p:cNvGrpSpPr/>
        <p:nvPr/>
      </p:nvGrpSpPr>
      <p:grpSpPr>
        <a:xfrm>
          <a:off x="0" y="0"/>
          <a:ext cx="0" cy="0"/>
          <a:chOff x="0" y="0"/>
          <a:chExt cx="0" cy="0"/>
        </a:xfrm>
      </p:grpSpPr>
      <p:sp>
        <p:nvSpPr>
          <p:cNvPr id="161" name="Shape 161">
            <a:extLst>
              <a:ext uri="{FF2B5EF4-FFF2-40B4-BE49-F238E27FC236}">
                <a16:creationId xmlns:a16="http://schemas.microsoft.com/office/drawing/2014/main" id="{7E36FECB-F652-2845-6391-EE46A52CC008}"/>
              </a:ext>
            </a:extLst>
          </p:cNvPr>
          <p:cNvSpPr/>
          <p:nvPr/>
        </p:nvSpPr>
        <p:spPr>
          <a:xfrm>
            <a:off x="1338200" y="-148927"/>
            <a:ext cx="9276068" cy="7170462"/>
          </a:xfrm>
          <a:prstGeom prst="rect">
            <a:avLst/>
          </a:prstGeom>
          <a:solidFill>
            <a:srgbClr val="EDEDED"/>
          </a:solidFill>
          <a:ln w="12700">
            <a:miter lim="400000"/>
          </a:ln>
        </p:spPr>
        <p:txBody>
          <a:bodyPr lIns="35719" tIns="35719" rIns="35719" bIns="35719" anchor="ctr"/>
          <a:lstStyle/>
          <a:p>
            <a:pPr defTabSz="410751" hangingPunct="0">
              <a:defRPr sz="2400"/>
            </a:pPr>
            <a:endParaRPr sz="1687" kern="0" dirty="0">
              <a:solidFill>
                <a:srgbClr val="000000"/>
              </a:solidFill>
              <a:latin typeface="Helvetica Light"/>
              <a:sym typeface="Helvetica Light"/>
            </a:endParaRPr>
          </a:p>
        </p:txBody>
      </p:sp>
      <p:sp>
        <p:nvSpPr>
          <p:cNvPr id="162" name="Shape 162">
            <a:extLst>
              <a:ext uri="{FF2B5EF4-FFF2-40B4-BE49-F238E27FC236}">
                <a16:creationId xmlns:a16="http://schemas.microsoft.com/office/drawing/2014/main" id="{D3B25EEE-26E7-3DD8-3CF0-6EFC4D93230A}"/>
              </a:ext>
            </a:extLst>
          </p:cNvPr>
          <p:cNvSpPr/>
          <p:nvPr/>
        </p:nvSpPr>
        <p:spPr>
          <a:xfrm>
            <a:off x="1974139" y="480717"/>
            <a:ext cx="8425970" cy="595356"/>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defTabSz="410751" hangingPunct="0"/>
            <a:r>
              <a:rPr lang="en-US" sz="3400" kern="0" dirty="0"/>
              <a:t>Elections Code Section 2208 (cont’d) </a:t>
            </a:r>
            <a:endParaRPr sz="3400" kern="0" dirty="0"/>
          </a:p>
        </p:txBody>
      </p:sp>
      <p:sp>
        <p:nvSpPr>
          <p:cNvPr id="163" name="Shape 163">
            <a:extLst>
              <a:ext uri="{FF2B5EF4-FFF2-40B4-BE49-F238E27FC236}">
                <a16:creationId xmlns:a16="http://schemas.microsoft.com/office/drawing/2014/main" id="{81B0E5E5-304C-6234-B579-16FBEA99EF4C}"/>
              </a:ext>
            </a:extLst>
          </p:cNvPr>
          <p:cNvSpPr/>
          <p:nvPr/>
        </p:nvSpPr>
        <p:spPr>
          <a:xfrm>
            <a:off x="1577732" y="-1956931"/>
            <a:ext cx="8130347" cy="7872091"/>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lang="en-US" sz="1800" dirty="0">
              <a:solidFill>
                <a:srgbClr val="5B9BD5">
                  <a:lumMod val="50000"/>
                </a:srgbClr>
              </a:solidFill>
              <a:latin typeface="Arial" panose="020B0604020202020204" pitchFamily="34" charset="0"/>
              <a:ea typeface="+mn-ea"/>
              <a:cs typeface="Arial" panose="020B0604020202020204" pitchFamily="34" charset="0"/>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lang="en-US" sz="1800" dirty="0">
              <a:solidFill>
                <a:srgbClr val="5B9BD5">
                  <a:lumMod val="50000"/>
                </a:srgbClr>
              </a:solidFill>
              <a:latin typeface="Arial" panose="020B0604020202020204" pitchFamily="34" charset="0"/>
              <a:ea typeface="+mn-ea"/>
              <a:cs typeface="Arial" panose="020B0604020202020204" pitchFamily="34" charset="0"/>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lang="en-US" sz="1800" dirty="0">
              <a:solidFill>
                <a:srgbClr val="5B9BD5">
                  <a:lumMod val="50000"/>
                </a:srgbClr>
              </a:solidFill>
              <a:latin typeface="Arial" panose="020B0604020202020204" pitchFamily="34" charset="0"/>
              <a:ea typeface="+mn-ea"/>
              <a:cs typeface="Arial" panose="020B0604020202020204" pitchFamily="34" charset="0"/>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lang="en-US" sz="1800" dirty="0">
              <a:solidFill>
                <a:srgbClr val="5B9BD5">
                  <a:lumMod val="50000"/>
                </a:srgbClr>
              </a:solidFill>
              <a:latin typeface="Arial" panose="020B0604020202020204" pitchFamily="34" charset="0"/>
              <a:ea typeface="+mn-ea"/>
              <a:cs typeface="Arial" panose="020B0604020202020204" pitchFamily="34" charset="0"/>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lang="en-US" sz="1800" dirty="0">
              <a:solidFill>
                <a:srgbClr val="5B9BD5">
                  <a:lumMod val="50000"/>
                </a:srgbClr>
              </a:solidFill>
              <a:latin typeface="Arial" panose="020B0604020202020204" pitchFamily="34" charset="0"/>
              <a:ea typeface="+mn-ea"/>
              <a:cs typeface="Arial" panose="020B0604020202020204" pitchFamily="34" charset="0"/>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lang="en-US" sz="1600" dirty="0">
              <a:solidFill>
                <a:srgbClr val="5B9BD5">
                  <a:lumMod val="50000"/>
                </a:srgbClr>
              </a:solidFill>
              <a:latin typeface="Arial" panose="020B0604020202020204" pitchFamily="34" charset="0"/>
              <a:ea typeface="+mn-ea"/>
              <a:cs typeface="Arial" panose="020B0604020202020204" pitchFamily="34" charset="0"/>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 conservator for the person or the person and estate is appointed pursuant to Probate </a:t>
            </a:r>
            <a:r>
              <a:rPr lang="en-US" sz="1600" dirty="0">
                <a:solidFill>
                  <a:srgbClr val="002060"/>
                </a:solidFill>
                <a:latin typeface="Arial" panose="020B0604020202020204" pitchFamily="34" charset="0"/>
                <a:ea typeface="+mn-ea"/>
                <a:cs typeface="Arial" panose="020B0604020202020204" pitchFamily="34" charset="0"/>
              </a:rPr>
              <a:t>Code</a:t>
            </a: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section 1400 et seq.</a:t>
            </a: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 conservator for the person or the person and estate is appointed pursuant to WIC section 5350 et seq.</a:t>
            </a: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 conservator is appointed for the person:</a:t>
            </a:r>
          </a:p>
          <a:p>
            <a:pPr marL="742950"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pursuant to proceedings initiated under WIC section 5352.5</a:t>
            </a:r>
          </a:p>
          <a:p>
            <a:pPr marL="742950"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the person has been found not competent to stand trial, and </a:t>
            </a:r>
          </a:p>
          <a:p>
            <a:pPr marL="742950"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the person’s trial or judgment has been suspended pursuant to PC section 1370 </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 person: </a:t>
            </a:r>
          </a:p>
          <a:p>
            <a:pPr marL="742950"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has pleaded not guilty by reason of insanity, </a:t>
            </a:r>
          </a:p>
          <a:p>
            <a:pPr marL="742950"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has been found to be not guilty pursuant to PC section 1026, and </a:t>
            </a:r>
          </a:p>
          <a:p>
            <a:pPr marL="742950"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is deemed to be gravely disabled at the time of judgment as defined in WIC section 5008(h)(2)</a:t>
            </a:r>
          </a:p>
          <a:p>
            <a:pPr defTabSz="410751" hangingPunct="0">
              <a:spcBef>
                <a:spcPts val="2250"/>
              </a:spcBef>
            </a:pPr>
            <a:endParaRPr lang="en-US" sz="1969" kern="0" dirty="0"/>
          </a:p>
        </p:txBody>
      </p:sp>
      <p:sp>
        <p:nvSpPr>
          <p:cNvPr id="164" name="Shape 164">
            <a:extLst>
              <a:ext uri="{FF2B5EF4-FFF2-40B4-BE49-F238E27FC236}">
                <a16:creationId xmlns:a16="http://schemas.microsoft.com/office/drawing/2014/main" id="{75D09139-F61D-25B6-6DEB-68952D6454A0}"/>
              </a:ext>
            </a:extLst>
          </p:cNvPr>
          <p:cNvSpPr/>
          <p:nvPr/>
        </p:nvSpPr>
        <p:spPr>
          <a:xfrm>
            <a:off x="1974139" y="1143353"/>
            <a:ext cx="1212936" cy="80340"/>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5" name="Shape 165">
            <a:extLst>
              <a:ext uri="{FF2B5EF4-FFF2-40B4-BE49-F238E27FC236}">
                <a16:creationId xmlns:a16="http://schemas.microsoft.com/office/drawing/2014/main" id="{880C85C3-32A6-BC89-4AB2-EF7AA46B16A7}"/>
              </a:ext>
            </a:extLst>
          </p:cNvPr>
          <p:cNvSpPr/>
          <p:nvPr/>
        </p:nvSpPr>
        <p:spPr>
          <a:xfrm>
            <a:off x="1986178" y="1033270"/>
            <a:ext cx="4317743" cy="418384"/>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spAutoFit/>
          </a:bodyPr>
          <a:lstStyle>
            <a:lvl1pPr algn="l">
              <a:defRPr sz="3200" b="1">
                <a:solidFill>
                  <a:srgbClr val="06304D"/>
                </a:solidFill>
                <a:latin typeface="Arial"/>
                <a:ea typeface="Arial"/>
                <a:cs typeface="Arial"/>
                <a:sym typeface="Arial"/>
              </a:defRPr>
            </a:lvl1pPr>
          </a:lstStyle>
          <a:p>
            <a:pPr defTabSz="410751" hangingPunct="0"/>
            <a:endParaRPr sz="2250" kern="0" dirty="0"/>
          </a:p>
        </p:txBody>
      </p:sp>
      <p:sp>
        <p:nvSpPr>
          <p:cNvPr id="166" name="Shape 166">
            <a:extLst>
              <a:ext uri="{FF2B5EF4-FFF2-40B4-BE49-F238E27FC236}">
                <a16:creationId xmlns:a16="http://schemas.microsoft.com/office/drawing/2014/main" id="{55F00A83-948B-BFBA-E4F5-33F787DEA0D6}"/>
              </a:ext>
            </a:extLst>
          </p:cNvPr>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7" name="Shape 167">
            <a:extLst>
              <a:ext uri="{FF2B5EF4-FFF2-40B4-BE49-F238E27FC236}">
                <a16:creationId xmlns:a16="http://schemas.microsoft.com/office/drawing/2014/main" id="{EA9A2C33-3E42-9C75-360D-911F136FBFFD}"/>
              </a:ext>
            </a:extLst>
          </p:cNvPr>
          <p:cNvSpPr/>
          <p:nvPr/>
        </p:nvSpPr>
        <p:spPr>
          <a:xfrm>
            <a:off x="1454247" y="5468180"/>
            <a:ext cx="9283506" cy="89619"/>
          </a:xfrm>
          <a:prstGeom prst="rect">
            <a:avLst/>
          </a:prstGeom>
          <a:solidFill>
            <a:srgbClr val="FFC43E"/>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pic>
        <p:nvPicPr>
          <p:cNvPr id="168" name="SOS-generic-logo-horizontal-white.png">
            <a:extLst>
              <a:ext uri="{FF2B5EF4-FFF2-40B4-BE49-F238E27FC236}">
                <a16:creationId xmlns:a16="http://schemas.microsoft.com/office/drawing/2014/main" id="{B911A620-F77E-6F0C-E42B-01A891EEA479}"/>
              </a:ext>
            </a:extLst>
          </p:cNvPr>
          <p:cNvPicPr>
            <a:picLocks noChangeAspect="1"/>
          </p:cNvPicPr>
          <p:nvPr/>
        </p:nvPicPr>
        <p:blipFill>
          <a:blip r:embed="rId3"/>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42D899DC-AE53-3BE4-058B-95B581BE04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D9AF7E48-BEAF-ABD1-54B5-6B038D7DD6E6}"/>
              </a:ext>
            </a:extLst>
          </p:cNvPr>
          <p:cNvSpPr>
            <a:spLocks noGrp="1"/>
          </p:cNvSpPr>
          <p:nvPr>
            <p:ph type="sldNum" sz="quarter" idx="2"/>
          </p:nvPr>
        </p:nvSpPr>
        <p:spPr>
          <a:xfrm>
            <a:off x="5917310" y="6505277"/>
            <a:ext cx="282129" cy="297389"/>
          </a:xfrm>
        </p:spPr>
        <p:txBody>
          <a:bodyPr/>
          <a:lstStyle/>
          <a:p>
            <a:fld id="{86CB4B4D-7CA3-9044-876B-883B54F8677D}" type="slidenum">
              <a:rPr lang="en-US" smtClean="0">
                <a:solidFill>
                  <a:schemeClr val="bg1"/>
                </a:solidFill>
              </a:rPr>
              <a:t>9</a:t>
            </a:fld>
            <a:endParaRPr lang="en-US" dirty="0">
              <a:solidFill>
                <a:schemeClr val="bg1"/>
              </a:solidFill>
            </a:endParaRPr>
          </a:p>
        </p:txBody>
      </p:sp>
    </p:spTree>
    <p:extLst>
      <p:ext uri="{BB962C8B-B14F-4D97-AF65-F5344CB8AC3E}">
        <p14:creationId xmlns:p14="http://schemas.microsoft.com/office/powerpoint/2010/main" val="2510027831"/>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FDC36-15A8-EA13-343B-F57463F108C7}"/>
            </a:ext>
          </a:extLst>
        </p:cNvPr>
        <p:cNvGrpSpPr/>
        <p:nvPr/>
      </p:nvGrpSpPr>
      <p:grpSpPr>
        <a:xfrm>
          <a:off x="0" y="0"/>
          <a:ext cx="0" cy="0"/>
          <a:chOff x="0" y="0"/>
          <a:chExt cx="0" cy="0"/>
        </a:xfrm>
      </p:grpSpPr>
      <p:sp>
        <p:nvSpPr>
          <p:cNvPr id="161" name="Shape 161">
            <a:extLst>
              <a:ext uri="{FF2B5EF4-FFF2-40B4-BE49-F238E27FC236}">
                <a16:creationId xmlns:a16="http://schemas.microsoft.com/office/drawing/2014/main" id="{56784BEE-AC11-1146-86AA-D26B989DD416}"/>
              </a:ext>
            </a:extLst>
          </p:cNvPr>
          <p:cNvSpPr/>
          <p:nvPr/>
        </p:nvSpPr>
        <p:spPr>
          <a:xfrm>
            <a:off x="1338200" y="-156231"/>
            <a:ext cx="9276068" cy="7170462"/>
          </a:xfrm>
          <a:prstGeom prst="rect">
            <a:avLst/>
          </a:prstGeom>
          <a:solidFill>
            <a:srgbClr val="EDEDED"/>
          </a:solidFill>
          <a:ln w="12700">
            <a:miter lim="400000"/>
          </a:ln>
        </p:spPr>
        <p:txBody>
          <a:bodyPr lIns="35719" tIns="35719" rIns="35719" bIns="35719" anchor="ctr"/>
          <a:lstStyle/>
          <a:p>
            <a:pPr marL="0" marR="0" lvl="0" indent="0" algn="l" defTabSz="410751" rtl="0" eaLnBrk="1" fontAlgn="auto" latinLnBrk="0" hangingPunct="0">
              <a:lnSpc>
                <a:spcPct val="100000"/>
              </a:lnSpc>
              <a:spcBef>
                <a:spcPts val="0"/>
              </a:spcBef>
              <a:spcAft>
                <a:spcPts val="0"/>
              </a:spcAft>
              <a:buClrTx/>
              <a:buSzTx/>
              <a:buFontTx/>
              <a:buNone/>
              <a:tabLst/>
              <a:defRPr sz="2400"/>
            </a:pPr>
            <a:endParaRPr kumimoji="0" sz="1687" b="0" i="0" u="none" strike="noStrike" kern="0" cap="none" spc="0" normalizeH="0" baseline="0" noProof="0" dirty="0">
              <a:ln>
                <a:noFill/>
              </a:ln>
              <a:solidFill>
                <a:srgbClr val="000000"/>
              </a:solidFill>
              <a:effectLst/>
              <a:uLnTx/>
              <a:uFillTx/>
              <a:latin typeface="Helvetica Light"/>
              <a:sym typeface="Helvetica Light"/>
            </a:endParaRPr>
          </a:p>
        </p:txBody>
      </p:sp>
      <p:sp>
        <p:nvSpPr>
          <p:cNvPr id="162" name="Shape 162">
            <a:extLst>
              <a:ext uri="{FF2B5EF4-FFF2-40B4-BE49-F238E27FC236}">
                <a16:creationId xmlns:a16="http://schemas.microsoft.com/office/drawing/2014/main" id="{E7EF5A62-ECE4-FBD9-BACB-D258CA12A168}"/>
              </a:ext>
            </a:extLst>
          </p:cNvPr>
          <p:cNvSpPr/>
          <p:nvPr/>
        </p:nvSpPr>
        <p:spPr>
          <a:xfrm>
            <a:off x="1974139" y="465329"/>
            <a:ext cx="8425970" cy="626133"/>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marL="0" marR="0" lvl="0" indent="0" algn="l" defTabSz="410751" rtl="0" eaLnBrk="1" fontAlgn="auto" latinLnBrk="0" hangingPunct="0">
              <a:lnSpc>
                <a:spcPct val="100000"/>
              </a:lnSpc>
              <a:spcBef>
                <a:spcPts val="0"/>
              </a:spcBef>
              <a:spcAft>
                <a:spcPts val="0"/>
              </a:spcAft>
              <a:buClrTx/>
              <a:buSzTx/>
              <a:buFontTx/>
              <a:buNone/>
              <a:tabLst/>
              <a:defRPr/>
            </a:pPr>
            <a:r>
              <a:rPr kumimoji="0" lang="en-US" sz="3500" b="1" i="0" u="none" strike="noStrike" kern="0" cap="none" spc="0" normalizeH="0" baseline="0" noProof="0" dirty="0">
                <a:ln>
                  <a:noFill/>
                </a:ln>
                <a:solidFill>
                  <a:srgbClr val="06304D"/>
                </a:solidFill>
                <a:effectLst/>
                <a:uLnTx/>
                <a:uFillTx/>
                <a:latin typeface="Arial"/>
                <a:cs typeface="Arial"/>
                <a:sym typeface="Arial"/>
              </a:rPr>
              <a:t>Elections Code Section 2208 - Jury</a:t>
            </a:r>
            <a:endParaRPr kumimoji="0" sz="3500" b="1" i="0" u="none" strike="noStrike" kern="0" cap="none" spc="0" normalizeH="0" baseline="0" noProof="0" dirty="0">
              <a:ln>
                <a:noFill/>
              </a:ln>
              <a:solidFill>
                <a:srgbClr val="06304D"/>
              </a:solidFill>
              <a:effectLst/>
              <a:uLnTx/>
              <a:uFillTx/>
              <a:latin typeface="Arial"/>
              <a:cs typeface="Arial"/>
              <a:sym typeface="Arial"/>
            </a:endParaRPr>
          </a:p>
        </p:txBody>
      </p:sp>
      <p:sp>
        <p:nvSpPr>
          <p:cNvPr id="163" name="Shape 163">
            <a:extLst>
              <a:ext uri="{FF2B5EF4-FFF2-40B4-BE49-F238E27FC236}">
                <a16:creationId xmlns:a16="http://schemas.microsoft.com/office/drawing/2014/main" id="{3BBE98C2-49D3-186E-9EAC-A0C4364350BB}"/>
              </a:ext>
            </a:extLst>
          </p:cNvPr>
          <p:cNvSpPr/>
          <p:nvPr/>
        </p:nvSpPr>
        <p:spPr>
          <a:xfrm>
            <a:off x="2030827" y="-1468266"/>
            <a:ext cx="8130347" cy="7276159"/>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sym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sym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sym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sym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sym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sym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sym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sym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sym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sym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sym typeface="Arial"/>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US" sz="1700" b="0" i="0" u="none" strike="noStrike" kern="100" cap="none" spc="0" normalizeH="0" baseline="0" noProof="0" dirty="0">
              <a:ln>
                <a:noFill/>
              </a:ln>
              <a:solidFill>
                <a:srgbClr val="06304D"/>
              </a:solidFill>
              <a:effectLst/>
              <a:uLnTx/>
              <a:uFillTx/>
              <a:latin typeface="Arial" panose="020B0604020202020204" pitchFamily="34" charset="0"/>
              <a:ea typeface="Calibri" panose="020F0502020204030204" pitchFamily="34" charset="0"/>
              <a:cs typeface="Arial" panose="020B0604020202020204" pitchFamily="34" charset="0"/>
              <a:sym typeface="Arial"/>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700" b="0" i="0" u="none" strike="noStrike" kern="100" cap="none" spc="0" normalizeH="0" baseline="0" noProof="0" dirty="0">
                <a:ln>
                  <a:noFill/>
                </a:ln>
                <a:solidFill>
                  <a:srgbClr val="06304D"/>
                </a:solidFill>
                <a:effectLst/>
                <a:uLnTx/>
                <a:uFillTx/>
                <a:latin typeface="Arial" panose="020B0604020202020204" pitchFamily="34" charset="0"/>
                <a:ea typeface="Calibri" panose="020F0502020204030204" pitchFamily="34" charset="0"/>
                <a:cs typeface="Arial" panose="020B0604020202020204" pitchFamily="34" charset="0"/>
                <a:sym typeface="Arial"/>
              </a:rPr>
              <a:t>If the proceeding under the Welfare Institutions Code is heard by a jury (instead of a court):</a:t>
            </a:r>
          </a:p>
          <a:p>
            <a:pPr marL="342900"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tab pos="457200" algn="l"/>
              </a:tabLst>
              <a:defRPr/>
            </a:pPr>
            <a:r>
              <a:rPr kumimoji="0" lang="en-US" sz="1700" b="0" i="0" u="none" strike="noStrike" kern="100" cap="none" spc="0" normalizeH="0" baseline="0" noProof="0" dirty="0">
                <a:ln>
                  <a:noFill/>
                </a:ln>
                <a:solidFill>
                  <a:srgbClr val="06304D"/>
                </a:solidFill>
                <a:effectLst/>
                <a:uLnTx/>
                <a:uFillTx/>
                <a:latin typeface="Arial" panose="020B0604020202020204" pitchFamily="34" charset="0"/>
                <a:ea typeface="Calibri" panose="020F0502020204030204" pitchFamily="34" charset="0"/>
                <a:cs typeface="Arial" panose="020B0604020202020204" pitchFamily="34" charset="0"/>
                <a:sym typeface="Arial"/>
              </a:rPr>
              <a:t>the jury shall unanimously find by clear and convincing evidence, that the person cannot communicate, with or without reasonable accommodations, a desire to participate in the voting process before the person shall be disqualified from voting.</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700" b="0" i="0" u="none" strike="noStrike" kern="100" cap="none" spc="0" normalizeH="0" baseline="0" noProof="0" dirty="0">
                <a:ln>
                  <a:noFill/>
                </a:ln>
                <a:solidFill>
                  <a:srgbClr val="06304D"/>
                </a:solidFill>
                <a:effectLst/>
                <a:uLnTx/>
                <a:uFillTx/>
                <a:latin typeface="Arial" panose="020B0604020202020204" pitchFamily="34" charset="0"/>
                <a:ea typeface="Calibri" panose="020F0502020204030204" pitchFamily="34" charset="0"/>
                <a:cs typeface="Arial" panose="020B0604020202020204" pitchFamily="34" charset="0"/>
                <a:sym typeface="Arial"/>
              </a:rPr>
              <a:t>If an order establishing a conservatorship is made and in connection with the order it is found by clear and convincing evidence that the person cannot communicate, with or without reasonable accommodations, a desire to participate in the voting process, the court shall provide notice to the Secretary of State pursuant to Section 2211.5.</a:t>
            </a:r>
          </a:p>
          <a:p>
            <a:pPr marL="0" marR="0" lvl="0" indent="0" algn="l" defTabSz="410751" rtl="0" eaLnBrk="1" fontAlgn="auto" latinLnBrk="0" hangingPunct="0">
              <a:lnSpc>
                <a:spcPct val="100000"/>
              </a:lnSpc>
              <a:spcBef>
                <a:spcPts val="2250"/>
              </a:spcBef>
              <a:spcAft>
                <a:spcPts val="0"/>
              </a:spcAft>
              <a:buClrTx/>
              <a:buSzTx/>
              <a:buFontTx/>
              <a:buNone/>
              <a:tabLst/>
              <a:defRPr/>
            </a:pPr>
            <a:endParaRPr kumimoji="0" lang="en-US" sz="1700" b="0" i="0" u="none" strike="noStrike" kern="0" cap="none" spc="0" normalizeH="0" baseline="0" noProof="0" dirty="0">
              <a:ln>
                <a:noFill/>
              </a:ln>
              <a:solidFill>
                <a:srgbClr val="06304D"/>
              </a:solidFill>
              <a:effectLst/>
              <a:uLnTx/>
              <a:uFillTx/>
              <a:latin typeface="Arial" panose="020B0604020202020204" pitchFamily="34" charset="0"/>
              <a:cs typeface="Arial" panose="020B0604020202020204" pitchFamily="34" charset="0"/>
              <a:sym typeface="Arial"/>
            </a:endParaRPr>
          </a:p>
        </p:txBody>
      </p:sp>
      <p:sp>
        <p:nvSpPr>
          <p:cNvPr id="164" name="Shape 164">
            <a:extLst>
              <a:ext uri="{FF2B5EF4-FFF2-40B4-BE49-F238E27FC236}">
                <a16:creationId xmlns:a16="http://schemas.microsoft.com/office/drawing/2014/main" id="{B61D453E-B6A4-497B-67EB-F491B0CEF63A}"/>
              </a:ext>
            </a:extLst>
          </p:cNvPr>
          <p:cNvSpPr/>
          <p:nvPr/>
        </p:nvSpPr>
        <p:spPr>
          <a:xfrm>
            <a:off x="2030826" y="1484549"/>
            <a:ext cx="1212936" cy="80340"/>
          </a:xfrm>
          <a:prstGeom prst="rect">
            <a:avLst/>
          </a:prstGeom>
          <a:solidFill>
            <a:srgbClr val="06304D"/>
          </a:solidFill>
          <a:ln w="12700">
            <a:miter lim="400000"/>
          </a:ln>
        </p:spPr>
        <p:txBody>
          <a:bodyPr lIns="35719" tIns="35719" rIns="35719" bIns="35719" anchor="ctr"/>
          <a:lstStyle/>
          <a:p>
            <a:pPr marL="0" marR="0" lvl="0" indent="0" algn="ctr" defTabSz="410751" rtl="0" eaLnBrk="1" fontAlgn="auto" latinLnBrk="0" hangingPunct="0">
              <a:lnSpc>
                <a:spcPct val="100000"/>
              </a:lnSpc>
              <a:spcBef>
                <a:spcPts val="0"/>
              </a:spcBef>
              <a:spcAft>
                <a:spcPts val="0"/>
              </a:spcAft>
              <a:buClrTx/>
              <a:buSzTx/>
              <a:buFontTx/>
              <a:buNone/>
              <a:tabLst/>
              <a:defRPr sz="2400"/>
            </a:pPr>
            <a:endParaRPr kumimoji="0" sz="1687" b="0" i="0" u="none" strike="noStrike" kern="0" cap="none" spc="0" normalizeH="0" baseline="0" noProof="0" dirty="0">
              <a:ln>
                <a:noFill/>
              </a:ln>
              <a:solidFill>
                <a:srgbClr val="000000"/>
              </a:solidFill>
              <a:effectLst/>
              <a:uLnTx/>
              <a:uFillTx/>
              <a:latin typeface="Helvetica Light"/>
              <a:sym typeface="Helvetica Light"/>
            </a:endParaRPr>
          </a:p>
        </p:txBody>
      </p:sp>
      <p:sp>
        <p:nvSpPr>
          <p:cNvPr id="165" name="Shape 165">
            <a:extLst>
              <a:ext uri="{FF2B5EF4-FFF2-40B4-BE49-F238E27FC236}">
                <a16:creationId xmlns:a16="http://schemas.microsoft.com/office/drawing/2014/main" id="{80061928-4A86-CDCB-6C60-A4BA315019C8}"/>
              </a:ext>
            </a:extLst>
          </p:cNvPr>
          <p:cNvSpPr/>
          <p:nvPr/>
        </p:nvSpPr>
        <p:spPr>
          <a:xfrm>
            <a:off x="1986178" y="1044812"/>
            <a:ext cx="7326634" cy="395301"/>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gn="l">
              <a:defRPr sz="3200" b="1">
                <a:solidFill>
                  <a:srgbClr val="06304D"/>
                </a:solidFill>
                <a:latin typeface="Arial"/>
                <a:ea typeface="Arial"/>
                <a:cs typeface="Arial"/>
                <a:sym typeface="Arial"/>
              </a:defRPr>
            </a:lvl1pPr>
          </a:lstStyle>
          <a:p>
            <a:pPr marL="0" marR="0" lvl="0" indent="0" algn="l" defTabSz="410751" rtl="0" eaLnBrk="1" fontAlgn="auto" latinLnBrk="0" hangingPunct="0">
              <a:lnSpc>
                <a:spcPct val="100000"/>
              </a:lnSpc>
              <a:spcBef>
                <a:spcPts val="0"/>
              </a:spcBef>
              <a:spcAft>
                <a:spcPts val="0"/>
              </a:spcAft>
              <a:buClrTx/>
              <a:buSzTx/>
              <a:buFontTx/>
              <a:buNone/>
              <a:tabLst/>
              <a:defRPr/>
            </a:pPr>
            <a:r>
              <a:rPr kumimoji="0" lang="en-US" sz="2100" b="1" i="0" u="none" strike="noStrike" kern="0" cap="none" spc="0" normalizeH="0" baseline="0" noProof="0" dirty="0">
                <a:ln>
                  <a:noFill/>
                </a:ln>
                <a:solidFill>
                  <a:srgbClr val="06304D"/>
                </a:solidFill>
                <a:effectLst/>
                <a:uLnTx/>
                <a:uFillTx/>
                <a:latin typeface="Arial"/>
                <a:cs typeface="Arial"/>
                <a:sym typeface="Arial"/>
              </a:rPr>
              <a:t>Cancellation (Disqualification) of Voting Rights (cont’d)</a:t>
            </a:r>
          </a:p>
        </p:txBody>
      </p:sp>
      <p:sp>
        <p:nvSpPr>
          <p:cNvPr id="166" name="Shape 166">
            <a:extLst>
              <a:ext uri="{FF2B5EF4-FFF2-40B4-BE49-F238E27FC236}">
                <a16:creationId xmlns:a16="http://schemas.microsoft.com/office/drawing/2014/main" id="{4211656F-0ABB-145B-B9B3-DD0A23E78624}"/>
              </a:ext>
            </a:extLst>
          </p:cNvPr>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marL="0" marR="0" lvl="0" indent="0" algn="ctr" defTabSz="410751" rtl="0" eaLnBrk="1" fontAlgn="auto" latinLnBrk="0" hangingPunct="0">
              <a:lnSpc>
                <a:spcPct val="100000"/>
              </a:lnSpc>
              <a:spcBef>
                <a:spcPts val="0"/>
              </a:spcBef>
              <a:spcAft>
                <a:spcPts val="0"/>
              </a:spcAft>
              <a:buClrTx/>
              <a:buSzTx/>
              <a:buFontTx/>
              <a:buNone/>
              <a:tabLst/>
              <a:defRPr sz="2400"/>
            </a:pPr>
            <a:endParaRPr kumimoji="0" sz="1687" b="0" i="0" u="none" strike="noStrike" kern="0" cap="none" spc="0" normalizeH="0" baseline="0" noProof="0" dirty="0">
              <a:ln>
                <a:noFill/>
              </a:ln>
              <a:solidFill>
                <a:srgbClr val="000000"/>
              </a:solidFill>
              <a:effectLst/>
              <a:uLnTx/>
              <a:uFillTx/>
              <a:latin typeface="Helvetica Light"/>
              <a:sym typeface="Helvetica Light"/>
            </a:endParaRPr>
          </a:p>
        </p:txBody>
      </p:sp>
      <p:sp>
        <p:nvSpPr>
          <p:cNvPr id="167" name="Shape 167">
            <a:extLst>
              <a:ext uri="{FF2B5EF4-FFF2-40B4-BE49-F238E27FC236}">
                <a16:creationId xmlns:a16="http://schemas.microsoft.com/office/drawing/2014/main" id="{0096B1EE-B7D5-7414-7423-B370D8C44A71}"/>
              </a:ext>
            </a:extLst>
          </p:cNvPr>
          <p:cNvSpPr/>
          <p:nvPr/>
        </p:nvSpPr>
        <p:spPr>
          <a:xfrm>
            <a:off x="1454247" y="5468180"/>
            <a:ext cx="9283506" cy="89619"/>
          </a:xfrm>
          <a:prstGeom prst="rect">
            <a:avLst/>
          </a:prstGeom>
          <a:solidFill>
            <a:srgbClr val="FFC43E"/>
          </a:solidFill>
          <a:ln w="12700">
            <a:miter lim="400000"/>
          </a:ln>
        </p:spPr>
        <p:txBody>
          <a:bodyPr lIns="35719" tIns="35719" rIns="35719" bIns="35719" anchor="ctr"/>
          <a:lstStyle/>
          <a:p>
            <a:pPr marL="0" marR="0" lvl="0" indent="0" algn="ctr" defTabSz="410751" rtl="0" eaLnBrk="1" fontAlgn="auto" latinLnBrk="0" hangingPunct="0">
              <a:lnSpc>
                <a:spcPct val="100000"/>
              </a:lnSpc>
              <a:spcBef>
                <a:spcPts val="0"/>
              </a:spcBef>
              <a:spcAft>
                <a:spcPts val="0"/>
              </a:spcAft>
              <a:buClrTx/>
              <a:buSzTx/>
              <a:buFontTx/>
              <a:buNone/>
              <a:tabLst/>
              <a:defRPr sz="2400"/>
            </a:pPr>
            <a:endParaRPr kumimoji="0" sz="1687" b="0" i="0" u="none" strike="noStrike" kern="0" cap="none" spc="0" normalizeH="0" baseline="0" noProof="0" dirty="0">
              <a:ln>
                <a:noFill/>
              </a:ln>
              <a:solidFill>
                <a:srgbClr val="000000"/>
              </a:solidFill>
              <a:effectLst/>
              <a:uLnTx/>
              <a:uFillTx/>
              <a:latin typeface="Helvetica Light"/>
              <a:sym typeface="Helvetica Light"/>
            </a:endParaRPr>
          </a:p>
        </p:txBody>
      </p:sp>
      <p:pic>
        <p:nvPicPr>
          <p:cNvPr id="168" name="SOS-generic-logo-horizontal-white.png">
            <a:extLst>
              <a:ext uri="{FF2B5EF4-FFF2-40B4-BE49-F238E27FC236}">
                <a16:creationId xmlns:a16="http://schemas.microsoft.com/office/drawing/2014/main" id="{89EBEE5E-FE76-1852-6470-6BC9AC8A7C98}"/>
              </a:ext>
            </a:extLst>
          </p:cNvPr>
          <p:cNvPicPr>
            <a:picLocks noChangeAspect="1"/>
          </p:cNvPicPr>
          <p:nvPr/>
        </p:nvPicPr>
        <p:blipFill>
          <a:blip r:embed="rId3"/>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CDCD4FED-53D5-9979-3993-EBAFDBCC0F3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C171A31A-B0CB-B442-0AC7-D83E8DF62C19}"/>
              </a:ext>
            </a:extLst>
          </p:cNvPr>
          <p:cNvSpPr>
            <a:spLocks noGrp="1"/>
          </p:cNvSpPr>
          <p:nvPr>
            <p:ph type="sldNum" sz="quarter" idx="2"/>
          </p:nvPr>
        </p:nvSpPr>
        <p:spPr>
          <a:xfrm>
            <a:off x="5917310" y="6505277"/>
            <a:ext cx="192360" cy="297389"/>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1266" b="0" i="0" u="none" strike="noStrike" kern="1200" cap="none" spc="0" normalizeH="0" baseline="0" noProof="0" smtClean="0">
                <a:ln>
                  <a:noFill/>
                </a:ln>
                <a:solidFill>
                  <a:srgbClr val="FFFFFF"/>
                </a:solidFill>
                <a:effectLst/>
                <a:uLnTx/>
                <a:uFillTx/>
                <a:latin typeface="Helvetica Light"/>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266" b="0" i="0" u="none" strike="noStrike" kern="1200" cap="none" spc="0" normalizeH="0" baseline="0" noProof="0" dirty="0">
              <a:ln>
                <a:noFill/>
              </a:ln>
              <a:solidFill>
                <a:srgbClr val="FFFFFF"/>
              </a:solidFill>
              <a:effectLst/>
              <a:uLnTx/>
              <a:uFillTx/>
              <a:latin typeface="Helvetica Light"/>
            </a:endParaRPr>
          </a:p>
        </p:txBody>
      </p:sp>
    </p:spTree>
    <p:extLst>
      <p:ext uri="{BB962C8B-B14F-4D97-AF65-F5344CB8AC3E}">
        <p14:creationId xmlns:p14="http://schemas.microsoft.com/office/powerpoint/2010/main" val="767404179"/>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86901-3CD0-7B00-C967-C5B923C3A893}"/>
            </a:ext>
          </a:extLst>
        </p:cNvPr>
        <p:cNvGrpSpPr/>
        <p:nvPr/>
      </p:nvGrpSpPr>
      <p:grpSpPr>
        <a:xfrm>
          <a:off x="0" y="0"/>
          <a:ext cx="0" cy="0"/>
          <a:chOff x="0" y="0"/>
          <a:chExt cx="0" cy="0"/>
        </a:xfrm>
      </p:grpSpPr>
      <p:sp>
        <p:nvSpPr>
          <p:cNvPr id="161" name="Shape 161">
            <a:extLst>
              <a:ext uri="{FF2B5EF4-FFF2-40B4-BE49-F238E27FC236}">
                <a16:creationId xmlns:a16="http://schemas.microsoft.com/office/drawing/2014/main" id="{030ED0BB-DA6E-2462-7127-0BD37FA683D8}"/>
              </a:ext>
            </a:extLst>
          </p:cNvPr>
          <p:cNvSpPr/>
          <p:nvPr/>
        </p:nvSpPr>
        <p:spPr>
          <a:xfrm>
            <a:off x="1459357" y="-108826"/>
            <a:ext cx="9276068" cy="7170462"/>
          </a:xfrm>
          <a:prstGeom prst="rect">
            <a:avLst/>
          </a:prstGeom>
          <a:solidFill>
            <a:srgbClr val="EDEDED"/>
          </a:solidFill>
          <a:ln w="12700">
            <a:miter lim="400000"/>
          </a:ln>
        </p:spPr>
        <p:txBody>
          <a:bodyPr lIns="35719" tIns="35719" rIns="35719" bIns="35719" anchor="ctr"/>
          <a:lstStyle/>
          <a:p>
            <a:pPr defTabSz="410751" hangingPunct="0">
              <a:defRPr sz="2400"/>
            </a:pPr>
            <a:endParaRPr sz="1687" kern="0" dirty="0">
              <a:solidFill>
                <a:srgbClr val="000000"/>
              </a:solidFill>
              <a:latin typeface="Helvetica Light"/>
              <a:sym typeface="Helvetica Light"/>
            </a:endParaRPr>
          </a:p>
        </p:txBody>
      </p:sp>
      <p:sp>
        <p:nvSpPr>
          <p:cNvPr id="162" name="Shape 162">
            <a:extLst>
              <a:ext uri="{FF2B5EF4-FFF2-40B4-BE49-F238E27FC236}">
                <a16:creationId xmlns:a16="http://schemas.microsoft.com/office/drawing/2014/main" id="{E11215FF-C832-1EF3-A225-71994DEE1FFE}"/>
              </a:ext>
            </a:extLst>
          </p:cNvPr>
          <p:cNvSpPr/>
          <p:nvPr/>
        </p:nvSpPr>
        <p:spPr>
          <a:xfrm>
            <a:off x="1974139" y="457635"/>
            <a:ext cx="8425970" cy="641522"/>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defTabSz="410751" hangingPunct="0"/>
            <a:r>
              <a:rPr lang="en-US" sz="3700" kern="0" dirty="0"/>
              <a:t>Elections Code Section 2209  </a:t>
            </a:r>
            <a:endParaRPr sz="3700" kern="0" dirty="0"/>
          </a:p>
        </p:txBody>
      </p:sp>
      <p:sp>
        <p:nvSpPr>
          <p:cNvPr id="163" name="Shape 163">
            <a:extLst>
              <a:ext uri="{FF2B5EF4-FFF2-40B4-BE49-F238E27FC236}">
                <a16:creationId xmlns:a16="http://schemas.microsoft.com/office/drawing/2014/main" id="{3830C154-CE1E-F678-D842-6D4975ADDAD4}"/>
              </a:ext>
            </a:extLst>
          </p:cNvPr>
          <p:cNvSpPr/>
          <p:nvPr/>
        </p:nvSpPr>
        <p:spPr>
          <a:xfrm>
            <a:off x="1971811" y="-1026677"/>
            <a:ext cx="8246050" cy="6548652"/>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2000" dirty="0">
              <a:solidFill>
                <a:srgbClr val="5B9BD5">
                  <a:lumMod val="50000"/>
                </a:srgbClr>
              </a:solidFill>
              <a:ea typeface="+mn-ea"/>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2000" dirty="0">
              <a:solidFill>
                <a:srgbClr val="5B9BD5">
                  <a:lumMod val="50000"/>
                </a:srgbClr>
              </a:solidFill>
              <a:ea typeface="+mn-ea"/>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2000" dirty="0">
              <a:solidFill>
                <a:srgbClr val="5B9BD5">
                  <a:lumMod val="50000"/>
                </a:srgbClr>
              </a:solidFill>
              <a:ea typeface="+mn-ea"/>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2000" dirty="0">
              <a:solidFill>
                <a:srgbClr val="5B9BD5">
                  <a:lumMod val="50000"/>
                </a:srgbClr>
              </a:solidFill>
              <a:ea typeface="+mn-ea"/>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2000" dirty="0">
              <a:solidFill>
                <a:srgbClr val="5B9BD5">
                  <a:lumMod val="50000"/>
                </a:srgbClr>
              </a:solidFill>
              <a:ea typeface="+mn-ea"/>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2060"/>
                </a:solidFill>
                <a:effectLst/>
                <a:uLnTx/>
                <a:uFillTx/>
                <a:latin typeface="Arial"/>
                <a:ea typeface="+mn-ea"/>
                <a:cs typeface="Arial"/>
              </a:rPr>
              <a:t>For conservatorships established pursuant to Probate Code section 1400 et seq.: </a:t>
            </a:r>
            <a:endParaRPr kumimoji="0" lang="en-US" sz="20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226695" marR="0" lvl="0" indent="0" algn="just" defTabSz="914400" rtl="0" eaLnBrk="1" fontAlgn="base"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2060"/>
                </a:solidFill>
                <a:effectLst/>
                <a:uLnTx/>
                <a:uFillTx/>
                <a:latin typeface="Arial"/>
                <a:ea typeface="+mn-ea"/>
                <a:cs typeface="Arial"/>
              </a:rPr>
              <a:t>the court investigator shall:</a:t>
            </a:r>
            <a:endParaRPr kumimoji="0" lang="en-US" sz="2000" b="0" i="0" u="none" strike="noStrike" kern="1200" cap="none" spc="0" normalizeH="0" baseline="0" noProof="0" dirty="0">
              <a:ln>
                <a:noFill/>
              </a:ln>
              <a:solidFill>
                <a:srgbClr val="002060"/>
              </a:solidFill>
              <a:effectLst/>
              <a:uLnTx/>
              <a:uFillTx/>
              <a:latin typeface="Arial"/>
              <a:ea typeface="+mn-ea"/>
              <a:cs typeface="Arial"/>
            </a:endParaRPr>
          </a:p>
          <a:p>
            <a:pPr marL="227013" marR="0" lvl="0" indent="0" algn="just" defTabSz="914400" rtl="0" eaLnBrk="1" fontAlgn="base"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569595" marR="0" lvl="0" indent="-342900" algn="just" defTabSz="914400" rtl="0" eaLnBrk="1" fontAlgn="auto" latinLnBrk="0" hangingPunct="1">
              <a:lnSpc>
                <a:spcPct val="100000"/>
              </a:lnSpc>
              <a:spcBef>
                <a:spcPts val="0"/>
              </a:spcBef>
              <a:spcAft>
                <a:spcPts val="0"/>
              </a:spcAft>
              <a:buClrTx/>
              <a:buSzTx/>
              <a:buFont typeface="Arial"/>
              <a:buChar char="•"/>
              <a:tabLst/>
              <a:defRPr/>
            </a:pPr>
            <a:r>
              <a:rPr kumimoji="0" lang="en-US" sz="2100" b="0" i="0" u="none" strike="noStrike" kern="1200" cap="none" spc="0" normalizeH="0" baseline="0" noProof="0" dirty="0">
                <a:ln>
                  <a:noFill/>
                </a:ln>
                <a:solidFill>
                  <a:srgbClr val="002060"/>
                </a:solidFill>
                <a:effectLst/>
                <a:uLnTx/>
                <a:uFillTx/>
                <a:latin typeface="Arial"/>
                <a:ea typeface="+mn-ea"/>
                <a:cs typeface="Arial"/>
              </a:rPr>
              <a:t>Review the person’s capability of communicating a desire to participate in the voting process </a:t>
            </a:r>
            <a:r>
              <a:rPr kumimoji="0" lang="en-US" sz="2000" b="0" i="0" u="none" strike="noStrike" kern="1200" cap="none" spc="0" normalizeH="0" baseline="0" noProof="0" dirty="0">
                <a:ln>
                  <a:noFill/>
                </a:ln>
                <a:solidFill>
                  <a:srgbClr val="002060"/>
                </a:solidFill>
                <a:effectLst/>
                <a:uLnTx/>
                <a:uFillTx/>
                <a:latin typeface="Arial"/>
                <a:ea typeface="+mn-ea"/>
                <a:cs typeface="Arial"/>
              </a:rPr>
              <a:t>during the yearly or biennial review of the conservatorship as required by Probate Code section 1850 et seq.</a:t>
            </a:r>
            <a:endParaRPr kumimoji="0" lang="en-US" sz="1800" b="0" i="0" u="none" strike="noStrike" kern="1200" cap="none" spc="0" normalizeH="0" baseline="0" noProof="0" dirty="0">
              <a:ln>
                <a:noFill/>
              </a:ln>
              <a:solidFill>
                <a:srgbClr val="002060"/>
              </a:solidFill>
              <a:effectLst/>
              <a:uLnTx/>
              <a:uFillTx/>
              <a:latin typeface="Calibri"/>
              <a:ea typeface="+mn-ea"/>
              <a:cs typeface="Calibri"/>
            </a:endParaRPr>
          </a:p>
          <a:p>
            <a:pPr defTabSz="410751" hangingPunct="0">
              <a:spcBef>
                <a:spcPts val="2250"/>
              </a:spcBef>
            </a:pPr>
            <a:endParaRPr lang="en-US" sz="1969" kern="0" dirty="0"/>
          </a:p>
        </p:txBody>
      </p:sp>
      <p:sp>
        <p:nvSpPr>
          <p:cNvPr id="164" name="Shape 164">
            <a:extLst>
              <a:ext uri="{FF2B5EF4-FFF2-40B4-BE49-F238E27FC236}">
                <a16:creationId xmlns:a16="http://schemas.microsoft.com/office/drawing/2014/main" id="{772FDC80-F5C0-7C67-89E8-39F138F526E9}"/>
              </a:ext>
            </a:extLst>
          </p:cNvPr>
          <p:cNvSpPr/>
          <p:nvPr/>
        </p:nvSpPr>
        <p:spPr>
          <a:xfrm>
            <a:off x="2030827" y="1609514"/>
            <a:ext cx="1212936" cy="80340"/>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5" name="Shape 165">
            <a:extLst>
              <a:ext uri="{FF2B5EF4-FFF2-40B4-BE49-F238E27FC236}">
                <a16:creationId xmlns:a16="http://schemas.microsoft.com/office/drawing/2014/main" id="{6E0AC7F0-D763-0CF9-8BCF-A0F50D718608}"/>
              </a:ext>
            </a:extLst>
          </p:cNvPr>
          <p:cNvSpPr/>
          <p:nvPr/>
        </p:nvSpPr>
        <p:spPr>
          <a:xfrm>
            <a:off x="1986178" y="1033270"/>
            <a:ext cx="4317743" cy="418384"/>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l">
              <a:defRPr sz="3200" b="1">
                <a:solidFill>
                  <a:srgbClr val="06304D"/>
                </a:solidFill>
                <a:latin typeface="Arial"/>
                <a:ea typeface="Arial"/>
                <a:cs typeface="Arial"/>
                <a:sym typeface="Arial"/>
              </a:defRPr>
            </a:lvl1pPr>
          </a:lstStyle>
          <a:p>
            <a:pPr defTabSz="410751" hangingPunct="0"/>
            <a:r>
              <a:rPr lang="en-US" sz="2250" kern="0" dirty="0"/>
              <a:t>Probate Code Conservatorship</a:t>
            </a:r>
            <a:endParaRPr sz="2250" kern="0" dirty="0"/>
          </a:p>
        </p:txBody>
      </p:sp>
      <p:sp>
        <p:nvSpPr>
          <p:cNvPr id="166" name="Shape 166">
            <a:extLst>
              <a:ext uri="{FF2B5EF4-FFF2-40B4-BE49-F238E27FC236}">
                <a16:creationId xmlns:a16="http://schemas.microsoft.com/office/drawing/2014/main" id="{00F6A365-50E6-B983-9374-C73E0DE5B361}"/>
              </a:ext>
            </a:extLst>
          </p:cNvPr>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7" name="Shape 167">
            <a:extLst>
              <a:ext uri="{FF2B5EF4-FFF2-40B4-BE49-F238E27FC236}">
                <a16:creationId xmlns:a16="http://schemas.microsoft.com/office/drawing/2014/main" id="{65C11DD2-D495-7306-D8E6-7166B7648D20}"/>
              </a:ext>
            </a:extLst>
          </p:cNvPr>
          <p:cNvSpPr/>
          <p:nvPr/>
        </p:nvSpPr>
        <p:spPr>
          <a:xfrm>
            <a:off x="1454247" y="5468180"/>
            <a:ext cx="9283506" cy="89619"/>
          </a:xfrm>
          <a:prstGeom prst="rect">
            <a:avLst/>
          </a:prstGeom>
          <a:solidFill>
            <a:srgbClr val="FFC43E"/>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pic>
        <p:nvPicPr>
          <p:cNvPr id="168" name="SOS-generic-logo-horizontal-white.png">
            <a:extLst>
              <a:ext uri="{FF2B5EF4-FFF2-40B4-BE49-F238E27FC236}">
                <a16:creationId xmlns:a16="http://schemas.microsoft.com/office/drawing/2014/main" id="{95971DE0-CD03-282A-3CBF-3374893838C3}"/>
              </a:ext>
            </a:extLst>
          </p:cNvPr>
          <p:cNvPicPr>
            <a:picLocks noChangeAspect="1"/>
          </p:cNvPicPr>
          <p:nvPr/>
        </p:nvPicPr>
        <p:blipFill>
          <a:blip r:embed="rId3"/>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39FFD020-1AD7-611C-7E3D-D75AFE775D8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9106794B-7DFC-523C-D44A-858F8C2D0AB2}"/>
              </a:ext>
            </a:extLst>
          </p:cNvPr>
          <p:cNvSpPr>
            <a:spLocks noGrp="1"/>
          </p:cNvSpPr>
          <p:nvPr>
            <p:ph type="sldNum" sz="quarter" idx="2"/>
          </p:nvPr>
        </p:nvSpPr>
        <p:spPr>
          <a:xfrm>
            <a:off x="5917310" y="6505277"/>
            <a:ext cx="282129" cy="297389"/>
          </a:xfrm>
        </p:spPr>
        <p:txBody>
          <a:bodyPr/>
          <a:lstStyle/>
          <a:p>
            <a:fld id="{86CB4B4D-7CA3-9044-876B-883B54F8677D}" type="slidenum">
              <a:rPr lang="en-US" smtClean="0">
                <a:solidFill>
                  <a:schemeClr val="bg1"/>
                </a:solidFill>
              </a:rPr>
              <a:t>11</a:t>
            </a:fld>
            <a:endParaRPr lang="en-US" dirty="0">
              <a:solidFill>
                <a:schemeClr val="bg1"/>
              </a:solidFill>
            </a:endParaRPr>
          </a:p>
        </p:txBody>
      </p:sp>
    </p:spTree>
    <p:extLst>
      <p:ext uri="{BB962C8B-B14F-4D97-AF65-F5344CB8AC3E}">
        <p14:creationId xmlns:p14="http://schemas.microsoft.com/office/powerpoint/2010/main" val="480306582"/>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D6179-495C-F9D5-C996-E7791E406C4D}"/>
            </a:ext>
          </a:extLst>
        </p:cNvPr>
        <p:cNvGrpSpPr/>
        <p:nvPr/>
      </p:nvGrpSpPr>
      <p:grpSpPr>
        <a:xfrm>
          <a:off x="0" y="0"/>
          <a:ext cx="0" cy="0"/>
          <a:chOff x="0" y="0"/>
          <a:chExt cx="0" cy="0"/>
        </a:xfrm>
      </p:grpSpPr>
      <p:sp>
        <p:nvSpPr>
          <p:cNvPr id="161" name="Shape 161">
            <a:extLst>
              <a:ext uri="{FF2B5EF4-FFF2-40B4-BE49-F238E27FC236}">
                <a16:creationId xmlns:a16="http://schemas.microsoft.com/office/drawing/2014/main" id="{792A6378-13AC-EDD0-8054-BFC832E35184}"/>
              </a:ext>
            </a:extLst>
          </p:cNvPr>
          <p:cNvSpPr/>
          <p:nvPr/>
        </p:nvSpPr>
        <p:spPr>
          <a:xfrm>
            <a:off x="1459357" y="-108826"/>
            <a:ext cx="9276068" cy="7170462"/>
          </a:xfrm>
          <a:prstGeom prst="rect">
            <a:avLst/>
          </a:prstGeom>
          <a:solidFill>
            <a:srgbClr val="EDEDED"/>
          </a:solidFill>
          <a:ln w="12700">
            <a:miter lim="400000"/>
          </a:ln>
        </p:spPr>
        <p:txBody>
          <a:bodyPr lIns="35719" tIns="35719" rIns="35719" bIns="35719" anchor="ctr"/>
          <a:lstStyle/>
          <a:p>
            <a:pPr defTabSz="410751" hangingPunct="0">
              <a:defRPr sz="2400"/>
            </a:pPr>
            <a:endParaRPr sz="1687" kern="0" dirty="0">
              <a:solidFill>
                <a:srgbClr val="000000"/>
              </a:solidFill>
              <a:latin typeface="Helvetica Light"/>
              <a:sym typeface="Helvetica Light"/>
            </a:endParaRPr>
          </a:p>
        </p:txBody>
      </p:sp>
      <p:sp>
        <p:nvSpPr>
          <p:cNvPr id="162" name="Shape 162">
            <a:extLst>
              <a:ext uri="{FF2B5EF4-FFF2-40B4-BE49-F238E27FC236}">
                <a16:creationId xmlns:a16="http://schemas.microsoft.com/office/drawing/2014/main" id="{9B9AFB3A-B2CB-E364-6B02-5A057FFD5E7C}"/>
              </a:ext>
            </a:extLst>
          </p:cNvPr>
          <p:cNvSpPr/>
          <p:nvPr/>
        </p:nvSpPr>
        <p:spPr>
          <a:xfrm>
            <a:off x="1974139" y="434551"/>
            <a:ext cx="8425970" cy="687689"/>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defTabSz="410751" hangingPunct="0"/>
            <a:r>
              <a:rPr lang="en-US" sz="4000" kern="0" dirty="0"/>
              <a:t>Elections Code Section 2209 </a:t>
            </a:r>
            <a:endParaRPr sz="4000" kern="0" dirty="0"/>
          </a:p>
        </p:txBody>
      </p:sp>
      <p:sp>
        <p:nvSpPr>
          <p:cNvPr id="163" name="Shape 163">
            <a:extLst>
              <a:ext uri="{FF2B5EF4-FFF2-40B4-BE49-F238E27FC236}">
                <a16:creationId xmlns:a16="http://schemas.microsoft.com/office/drawing/2014/main" id="{306A6FF7-A89E-341D-5C7C-14893193FFE6}"/>
              </a:ext>
            </a:extLst>
          </p:cNvPr>
          <p:cNvSpPr/>
          <p:nvPr/>
        </p:nvSpPr>
        <p:spPr>
          <a:xfrm>
            <a:off x="1971811" y="-1857740"/>
            <a:ext cx="8130347" cy="8025980"/>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600" b="1" dirty="0">
              <a:solidFill>
                <a:srgbClr val="5B9BD5">
                  <a:lumMod val="50000"/>
                </a:srgbClr>
              </a:solidFill>
              <a:ea typeface="+mn-ea"/>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600" b="1" dirty="0">
              <a:solidFill>
                <a:srgbClr val="5B9BD5">
                  <a:lumMod val="50000"/>
                </a:srgbClr>
              </a:solidFill>
              <a:ea typeface="+mn-ea"/>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600" b="1" dirty="0">
              <a:solidFill>
                <a:srgbClr val="5B9BD5">
                  <a:lumMod val="50000"/>
                </a:srgbClr>
              </a:solidFill>
              <a:ea typeface="+mn-ea"/>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600" b="1" dirty="0">
              <a:solidFill>
                <a:srgbClr val="5B9BD5">
                  <a:lumMod val="50000"/>
                </a:srgbClr>
              </a:solidFill>
              <a:ea typeface="+mn-ea"/>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600" b="1" dirty="0">
              <a:solidFill>
                <a:srgbClr val="5B9BD5">
                  <a:lumMod val="50000"/>
                </a:srgbClr>
              </a:solidFill>
              <a:ea typeface="+mn-ea"/>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600" b="1" dirty="0">
              <a:solidFill>
                <a:srgbClr val="5B9BD5">
                  <a:lumMod val="50000"/>
                </a:srgbClr>
              </a:solidFill>
              <a:ea typeface="+mn-ea"/>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500" b="1"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2060"/>
                </a:solidFill>
                <a:effectLst/>
                <a:uLnTx/>
                <a:uFillTx/>
                <a:latin typeface="Arial"/>
                <a:ea typeface="+mn-ea"/>
                <a:cs typeface="Arial"/>
              </a:rPr>
              <a:t>If the person has been disqualified from voting </a:t>
            </a:r>
            <a:r>
              <a:rPr kumimoji="0" lang="en-US" sz="1500" b="0" i="0" u="none" strike="noStrike" kern="1200" cap="none" spc="0" normalizeH="0" baseline="0" noProof="0" dirty="0">
                <a:ln>
                  <a:noFill/>
                </a:ln>
                <a:solidFill>
                  <a:srgbClr val="002060"/>
                </a:solidFill>
                <a:effectLst/>
                <a:uLnTx/>
                <a:uFillTx/>
                <a:latin typeface="Arial"/>
                <a:ea typeface="+mn-ea"/>
                <a:cs typeface="Arial"/>
              </a:rPr>
              <a:t>by reason of being incapable of:</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512445"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srgbClr val="002060"/>
                </a:solidFill>
                <a:effectLst/>
                <a:uLnTx/>
                <a:uFillTx/>
                <a:latin typeface="Arial"/>
                <a:ea typeface="+mn-ea"/>
                <a:cs typeface="Arial"/>
              </a:rPr>
              <a:t>Communicating a desire to participate in the voting process, </a:t>
            </a:r>
            <a:endParaRPr kumimoji="0" lang="en-US" sz="1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227013" marR="0" lvl="0" indent="0" algn="just" defTabSz="914400" rtl="0" eaLnBrk="1" fontAlgn="base"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226695" marR="0" lvl="0" indent="0" algn="just" defTabSz="914400" rtl="0" eaLnBrk="1" fontAlgn="base" latinLnBrk="0" hangingPunct="1">
              <a:lnSpc>
                <a:spcPct val="100000"/>
              </a:lnSpc>
              <a:spcBef>
                <a:spcPts val="0"/>
              </a:spcBef>
              <a:spcAft>
                <a:spcPts val="0"/>
              </a:spcAft>
              <a:buClrTx/>
              <a:buSzTx/>
              <a:buFontTx/>
              <a:buNone/>
              <a:tabLst/>
              <a:defRPr/>
            </a:pPr>
            <a:r>
              <a:rPr kumimoji="0" lang="en-US" sz="1500" b="1" i="0" u="sng" strike="noStrike" kern="1200" cap="none" spc="0" normalizeH="0" baseline="0" noProof="0" dirty="0">
                <a:ln>
                  <a:noFill/>
                </a:ln>
                <a:solidFill>
                  <a:srgbClr val="002060"/>
                </a:solidFill>
                <a:effectLst/>
                <a:uLnTx/>
                <a:uFillTx/>
                <a:latin typeface="Arial"/>
                <a:ea typeface="+mn-ea"/>
                <a:cs typeface="Arial"/>
              </a:rPr>
              <a:t>OR</a:t>
            </a:r>
            <a:r>
              <a:rPr kumimoji="0" lang="en-US" sz="1500" b="0" i="0" u="none" strike="noStrike" kern="1200" cap="none" spc="0" normalizeH="0" baseline="0" noProof="0" dirty="0">
                <a:ln>
                  <a:noFill/>
                </a:ln>
                <a:solidFill>
                  <a:srgbClr val="002060"/>
                </a:solidFill>
                <a:effectLst/>
                <a:uLnTx/>
                <a:uFillTx/>
                <a:latin typeface="Arial"/>
                <a:ea typeface="+mn-ea"/>
                <a:cs typeface="Arial"/>
              </a:rPr>
              <a:t> </a:t>
            </a:r>
            <a:endParaRPr kumimoji="0" lang="en-US" sz="1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227013" marR="0" lvl="0" indent="0" algn="just" defTabSz="914400" rtl="0" eaLnBrk="1" fontAlgn="base"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512445"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srgbClr val="002060"/>
                </a:solidFill>
                <a:effectLst/>
                <a:uLnTx/>
                <a:uFillTx/>
                <a:latin typeface="Arial"/>
                <a:ea typeface="+mn-ea"/>
                <a:cs typeface="Arial"/>
              </a:rPr>
              <a:t>Completing an affidavit of voter registration, </a:t>
            </a:r>
            <a:endParaRPr kumimoji="0" lang="en-US" sz="1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2060"/>
                </a:solidFill>
                <a:effectLst/>
                <a:uLnTx/>
                <a:uFillTx/>
                <a:latin typeface="Arial"/>
                <a:ea typeface="+mn-ea"/>
                <a:cs typeface="Arial"/>
              </a:rPr>
              <a:t>…the court investigator shall: </a:t>
            </a:r>
            <a:endParaRPr kumimoji="0" lang="en-US" sz="15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512445"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srgbClr val="002060"/>
                </a:solidFill>
                <a:effectLst/>
                <a:uLnTx/>
                <a:uFillTx/>
                <a:latin typeface="Arial"/>
                <a:ea typeface="+mn-ea"/>
                <a:cs typeface="Arial"/>
              </a:rPr>
              <a:t>Determine if the person </a:t>
            </a:r>
            <a:r>
              <a:rPr kumimoji="0" lang="en-US" sz="1500" b="1" i="0" u="none" strike="noStrike" kern="1200" cap="none" spc="0" normalizeH="0" baseline="0" noProof="0" dirty="0">
                <a:ln>
                  <a:noFill/>
                </a:ln>
                <a:solidFill>
                  <a:srgbClr val="002060"/>
                </a:solidFill>
                <a:effectLst/>
                <a:uLnTx/>
                <a:uFillTx/>
                <a:latin typeface="Arial"/>
                <a:ea typeface="+mn-ea"/>
                <a:cs typeface="Arial"/>
              </a:rPr>
              <a:t>continues to be </a:t>
            </a:r>
            <a:r>
              <a:rPr kumimoji="0" lang="en-US" sz="1500" b="0" i="0" u="none" strike="noStrike" kern="1200" cap="none" spc="0" normalizeH="0" baseline="0" noProof="0" dirty="0">
                <a:ln>
                  <a:noFill/>
                </a:ln>
                <a:solidFill>
                  <a:srgbClr val="002060"/>
                </a:solidFill>
                <a:effectLst/>
                <a:uLnTx/>
                <a:uFillTx/>
                <a:latin typeface="Arial"/>
                <a:ea typeface="+mn-ea"/>
                <a:cs typeface="Arial"/>
              </a:rPr>
              <a:t>incapable of communicating a desire to participate in the voting process, </a:t>
            </a:r>
            <a:endParaRPr kumimoji="0" lang="en-US" sz="1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227013" marR="0" lvl="0" indent="0" algn="just" defTabSz="914400" rtl="0" eaLnBrk="1" fontAlgn="base"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226695" marR="0" lvl="0" indent="0" algn="just" defTabSz="914400" rtl="0" eaLnBrk="1" fontAlgn="base"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2060"/>
                </a:solidFill>
                <a:effectLst/>
                <a:uLnTx/>
                <a:uFillTx/>
                <a:latin typeface="Arial"/>
                <a:ea typeface="+mn-ea"/>
                <a:cs typeface="Arial"/>
              </a:rPr>
              <a:t> </a:t>
            </a:r>
            <a:r>
              <a:rPr kumimoji="0" lang="en-US" sz="1500" b="1" i="0" u="sng" strike="noStrike" kern="1200" cap="none" spc="0" normalizeH="0" baseline="0" noProof="0" dirty="0">
                <a:ln>
                  <a:noFill/>
                </a:ln>
                <a:solidFill>
                  <a:srgbClr val="002060"/>
                </a:solidFill>
                <a:effectLst/>
                <a:uLnTx/>
                <a:uFillTx/>
                <a:latin typeface="Arial"/>
                <a:ea typeface="+mn-ea"/>
                <a:cs typeface="Arial"/>
              </a:rPr>
              <a:t>A</a:t>
            </a:r>
            <a:r>
              <a:rPr lang="en-US" sz="1500" b="1" u="sng" dirty="0">
                <a:solidFill>
                  <a:srgbClr val="002060"/>
                </a:solidFill>
                <a:ea typeface="+mn-ea"/>
              </a:rPr>
              <a:t>ND</a:t>
            </a:r>
            <a:r>
              <a:rPr kumimoji="0" lang="en-US" sz="1500" b="1" i="0" u="none" strike="noStrike" kern="1200" cap="none" spc="0" normalizeH="0" baseline="0" noProof="0" dirty="0">
                <a:ln>
                  <a:noFill/>
                </a:ln>
                <a:solidFill>
                  <a:srgbClr val="002060"/>
                </a:solidFill>
                <a:effectLst/>
                <a:uLnTx/>
                <a:uFillTx/>
                <a:latin typeface="Arial"/>
                <a:ea typeface="+mn-ea"/>
                <a:cs typeface="Arial"/>
              </a:rPr>
              <a:t> </a:t>
            </a:r>
            <a:endParaRPr kumimoji="0" lang="en-US" sz="15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227013" marR="0" lvl="0" indent="0" algn="just" defTabSz="914400" rtl="0" eaLnBrk="1" fontAlgn="base"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512445"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srgbClr val="002060"/>
                </a:solidFill>
                <a:effectLst/>
                <a:uLnTx/>
                <a:uFillTx/>
                <a:latin typeface="Arial"/>
                <a:ea typeface="+mn-ea"/>
                <a:cs typeface="Arial"/>
              </a:rPr>
              <a:t>Inform the court</a:t>
            </a:r>
          </a:p>
          <a:p>
            <a:pPr defTabSz="410751" hangingPunct="0">
              <a:spcBef>
                <a:spcPts val="2250"/>
              </a:spcBef>
            </a:pPr>
            <a:endParaRPr lang="en-US" sz="1969" kern="0" dirty="0"/>
          </a:p>
        </p:txBody>
      </p:sp>
      <p:sp>
        <p:nvSpPr>
          <p:cNvPr id="164" name="Shape 164">
            <a:extLst>
              <a:ext uri="{FF2B5EF4-FFF2-40B4-BE49-F238E27FC236}">
                <a16:creationId xmlns:a16="http://schemas.microsoft.com/office/drawing/2014/main" id="{7F8962CF-D925-2287-C1C7-FE8A2632397A}"/>
              </a:ext>
            </a:extLst>
          </p:cNvPr>
          <p:cNvSpPr/>
          <p:nvPr/>
        </p:nvSpPr>
        <p:spPr>
          <a:xfrm>
            <a:off x="1986178" y="1535051"/>
            <a:ext cx="1212936" cy="80340"/>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5" name="Shape 165">
            <a:extLst>
              <a:ext uri="{FF2B5EF4-FFF2-40B4-BE49-F238E27FC236}">
                <a16:creationId xmlns:a16="http://schemas.microsoft.com/office/drawing/2014/main" id="{5B8F04C8-E451-8F0F-B1D6-0D42628E80EC}"/>
              </a:ext>
            </a:extLst>
          </p:cNvPr>
          <p:cNvSpPr/>
          <p:nvPr/>
        </p:nvSpPr>
        <p:spPr>
          <a:xfrm>
            <a:off x="1986178" y="975562"/>
            <a:ext cx="7529892" cy="533800"/>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3200" b="1">
                <a:solidFill>
                  <a:srgbClr val="06304D"/>
                </a:solidFill>
                <a:latin typeface="Arial"/>
                <a:ea typeface="Arial"/>
                <a:cs typeface="Arial"/>
                <a:sym typeface="Arial"/>
              </a:defRPr>
            </a:lvl1pPr>
          </a:lstStyle>
          <a:p>
            <a:pPr defTabSz="410751" hangingPunct="0"/>
            <a:r>
              <a:rPr lang="en-US" sz="3000" kern="0" dirty="0"/>
              <a:t>Probate Code Conservatorship (cont’d)</a:t>
            </a:r>
            <a:endParaRPr sz="3000" kern="0" dirty="0"/>
          </a:p>
        </p:txBody>
      </p:sp>
      <p:sp>
        <p:nvSpPr>
          <p:cNvPr id="166" name="Shape 166">
            <a:extLst>
              <a:ext uri="{FF2B5EF4-FFF2-40B4-BE49-F238E27FC236}">
                <a16:creationId xmlns:a16="http://schemas.microsoft.com/office/drawing/2014/main" id="{C86C7E2D-7E01-C255-A111-9CD6405B37C2}"/>
              </a:ext>
            </a:extLst>
          </p:cNvPr>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7" name="Shape 167">
            <a:extLst>
              <a:ext uri="{FF2B5EF4-FFF2-40B4-BE49-F238E27FC236}">
                <a16:creationId xmlns:a16="http://schemas.microsoft.com/office/drawing/2014/main" id="{76CF7295-0903-5583-137D-F9141FB4D730}"/>
              </a:ext>
            </a:extLst>
          </p:cNvPr>
          <p:cNvSpPr/>
          <p:nvPr/>
        </p:nvSpPr>
        <p:spPr>
          <a:xfrm>
            <a:off x="1454247" y="5468180"/>
            <a:ext cx="9283506" cy="89619"/>
          </a:xfrm>
          <a:prstGeom prst="rect">
            <a:avLst/>
          </a:prstGeom>
          <a:solidFill>
            <a:srgbClr val="FFC43E"/>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pic>
        <p:nvPicPr>
          <p:cNvPr id="168" name="SOS-generic-logo-horizontal-white.png">
            <a:extLst>
              <a:ext uri="{FF2B5EF4-FFF2-40B4-BE49-F238E27FC236}">
                <a16:creationId xmlns:a16="http://schemas.microsoft.com/office/drawing/2014/main" id="{F8FAC65B-2585-9080-93EF-C82A5B913D25}"/>
              </a:ext>
            </a:extLst>
          </p:cNvPr>
          <p:cNvPicPr>
            <a:picLocks noChangeAspect="1"/>
          </p:cNvPicPr>
          <p:nvPr/>
        </p:nvPicPr>
        <p:blipFill>
          <a:blip r:embed="rId3"/>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5997EC85-C066-B39C-9944-E249F6B5B70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F8674C8D-F2DC-6ECB-86DC-E80BBECDEB39}"/>
              </a:ext>
            </a:extLst>
          </p:cNvPr>
          <p:cNvSpPr>
            <a:spLocks noGrp="1"/>
          </p:cNvSpPr>
          <p:nvPr>
            <p:ph type="sldNum" sz="quarter" idx="2"/>
          </p:nvPr>
        </p:nvSpPr>
        <p:spPr>
          <a:xfrm>
            <a:off x="5917310" y="6505277"/>
            <a:ext cx="282129" cy="297389"/>
          </a:xfrm>
        </p:spPr>
        <p:txBody>
          <a:bodyPr/>
          <a:lstStyle/>
          <a:p>
            <a:fld id="{86CB4B4D-7CA3-9044-876B-883B54F8677D}" type="slidenum">
              <a:rPr lang="en-US" smtClean="0">
                <a:solidFill>
                  <a:schemeClr val="bg1"/>
                </a:solidFill>
              </a:rPr>
              <a:t>12</a:t>
            </a:fld>
            <a:endParaRPr lang="en-US" dirty="0">
              <a:solidFill>
                <a:schemeClr val="bg1"/>
              </a:solidFill>
            </a:endParaRPr>
          </a:p>
        </p:txBody>
      </p:sp>
    </p:spTree>
    <p:extLst>
      <p:ext uri="{BB962C8B-B14F-4D97-AF65-F5344CB8AC3E}">
        <p14:creationId xmlns:p14="http://schemas.microsoft.com/office/powerpoint/2010/main" val="4238737520"/>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802D3-FBD4-E11B-AF26-6E72D364DE8A}"/>
            </a:ext>
          </a:extLst>
        </p:cNvPr>
        <p:cNvGrpSpPr/>
        <p:nvPr/>
      </p:nvGrpSpPr>
      <p:grpSpPr>
        <a:xfrm>
          <a:off x="0" y="0"/>
          <a:ext cx="0" cy="0"/>
          <a:chOff x="0" y="0"/>
          <a:chExt cx="0" cy="0"/>
        </a:xfrm>
      </p:grpSpPr>
      <p:sp>
        <p:nvSpPr>
          <p:cNvPr id="161" name="Shape 161">
            <a:extLst>
              <a:ext uri="{FF2B5EF4-FFF2-40B4-BE49-F238E27FC236}">
                <a16:creationId xmlns:a16="http://schemas.microsoft.com/office/drawing/2014/main" id="{DAE5AF85-D6EA-15DB-8D56-272A2796F74E}"/>
              </a:ext>
            </a:extLst>
          </p:cNvPr>
          <p:cNvSpPr/>
          <p:nvPr/>
        </p:nvSpPr>
        <p:spPr>
          <a:xfrm>
            <a:off x="1459357" y="-108826"/>
            <a:ext cx="9276068" cy="7170462"/>
          </a:xfrm>
          <a:prstGeom prst="rect">
            <a:avLst/>
          </a:prstGeom>
          <a:solidFill>
            <a:srgbClr val="EDEDED"/>
          </a:solidFill>
          <a:ln w="12700">
            <a:miter lim="400000"/>
          </a:ln>
        </p:spPr>
        <p:txBody>
          <a:bodyPr lIns="35719" tIns="35719" rIns="35719" bIns="35719" anchor="ctr"/>
          <a:lstStyle/>
          <a:p>
            <a:pPr defTabSz="410751" hangingPunct="0">
              <a:defRPr sz="2400"/>
            </a:pPr>
            <a:endParaRPr sz="1687" kern="0" dirty="0">
              <a:solidFill>
                <a:srgbClr val="000000"/>
              </a:solidFill>
              <a:latin typeface="Helvetica Light"/>
              <a:sym typeface="Helvetica Light"/>
            </a:endParaRPr>
          </a:p>
        </p:txBody>
      </p:sp>
      <p:sp>
        <p:nvSpPr>
          <p:cNvPr id="162" name="Shape 162">
            <a:extLst>
              <a:ext uri="{FF2B5EF4-FFF2-40B4-BE49-F238E27FC236}">
                <a16:creationId xmlns:a16="http://schemas.microsoft.com/office/drawing/2014/main" id="{F012064B-BAA9-1501-31D0-55E8E5A05AB9}"/>
              </a:ext>
            </a:extLst>
          </p:cNvPr>
          <p:cNvSpPr/>
          <p:nvPr/>
        </p:nvSpPr>
        <p:spPr>
          <a:xfrm>
            <a:off x="1974139" y="417688"/>
            <a:ext cx="8425970" cy="721416"/>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defTabSz="410751" hangingPunct="0"/>
            <a:r>
              <a:rPr lang="en-US" sz="4219" kern="0" dirty="0"/>
              <a:t>Elections Code Section 2209  </a:t>
            </a:r>
          </a:p>
        </p:txBody>
      </p:sp>
      <p:sp>
        <p:nvSpPr>
          <p:cNvPr id="163" name="Shape 163">
            <a:extLst>
              <a:ext uri="{FF2B5EF4-FFF2-40B4-BE49-F238E27FC236}">
                <a16:creationId xmlns:a16="http://schemas.microsoft.com/office/drawing/2014/main" id="{838E4BEB-4DAC-9DAA-139E-D37536502965}"/>
              </a:ext>
            </a:extLst>
          </p:cNvPr>
          <p:cNvSpPr/>
          <p:nvPr/>
        </p:nvSpPr>
        <p:spPr>
          <a:xfrm>
            <a:off x="1934822" y="-1681012"/>
            <a:ext cx="8465287" cy="7779758"/>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600" dirty="0">
              <a:solidFill>
                <a:srgbClr val="5B9BD5">
                  <a:lumMod val="50000"/>
                </a:srgbClr>
              </a:solidFill>
              <a:ea typeface="+mn-ea"/>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600" dirty="0">
              <a:solidFill>
                <a:srgbClr val="5B9BD5">
                  <a:lumMod val="50000"/>
                </a:srgbClr>
              </a:solidFill>
              <a:ea typeface="+mn-ea"/>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600" dirty="0">
              <a:solidFill>
                <a:srgbClr val="5B9BD5">
                  <a:lumMod val="50000"/>
                </a:srgbClr>
              </a:solidFill>
              <a:ea typeface="+mn-ea"/>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600" dirty="0">
              <a:solidFill>
                <a:srgbClr val="5B9BD5">
                  <a:lumMod val="50000"/>
                </a:srgbClr>
              </a:solidFill>
              <a:ea typeface="+mn-ea"/>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600" dirty="0">
              <a:solidFill>
                <a:srgbClr val="5B9BD5">
                  <a:lumMod val="50000"/>
                </a:srgbClr>
              </a:solidFill>
              <a:ea typeface="+mn-ea"/>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600" dirty="0">
              <a:solidFill>
                <a:srgbClr val="5B9BD5">
                  <a:lumMod val="50000"/>
                </a:srgbClr>
              </a:solidFill>
              <a:ea typeface="+mn-ea"/>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500" dirty="0">
              <a:solidFill>
                <a:srgbClr val="5B9BD5">
                  <a:lumMod val="50000"/>
                </a:srgbClr>
              </a:solidFill>
              <a:ea typeface="+mn-ea"/>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2060"/>
                </a:solidFill>
                <a:effectLst/>
                <a:uLnTx/>
                <a:uFillTx/>
                <a:latin typeface="Arial"/>
                <a:ea typeface="+mn-ea"/>
                <a:cs typeface="Arial"/>
              </a:rPr>
              <a:t>Findings of the court investigator: </a:t>
            </a:r>
            <a:endParaRPr kumimoji="0" lang="en-US" sz="1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512445"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srgbClr val="002060"/>
                </a:solidFill>
                <a:effectLst/>
                <a:uLnTx/>
                <a:uFillTx/>
                <a:latin typeface="Arial"/>
                <a:ea typeface="+mn-ea"/>
                <a:cs typeface="Arial"/>
              </a:rPr>
              <a:t>If a determination is made that the person </a:t>
            </a:r>
            <a:r>
              <a:rPr kumimoji="0" lang="en-US" sz="1500" b="1" i="0" u="none" strike="noStrike" kern="1200" cap="none" spc="0" normalizeH="0" baseline="0" noProof="0" dirty="0">
                <a:ln>
                  <a:noFill/>
                </a:ln>
                <a:solidFill>
                  <a:srgbClr val="002060"/>
                </a:solidFill>
                <a:effectLst/>
                <a:uLnTx/>
                <a:uFillTx/>
                <a:latin typeface="Arial"/>
                <a:ea typeface="+mn-ea"/>
                <a:cs typeface="Arial"/>
              </a:rPr>
              <a:t>continues to be </a:t>
            </a:r>
            <a:r>
              <a:rPr kumimoji="0" lang="en-US" sz="1500" b="0" i="0" u="none" strike="noStrike" kern="1200" cap="none" spc="0" normalizeH="0" baseline="0" noProof="0" dirty="0">
                <a:ln>
                  <a:noFill/>
                </a:ln>
                <a:solidFill>
                  <a:srgbClr val="002060"/>
                </a:solidFill>
                <a:effectLst/>
                <a:uLnTx/>
                <a:uFillTx/>
                <a:latin typeface="Arial"/>
                <a:ea typeface="+mn-ea"/>
                <a:cs typeface="Arial"/>
              </a:rPr>
              <a:t>incapable of communicating a desire to participate in the voting process, </a:t>
            </a:r>
            <a:endParaRPr kumimoji="0" lang="en-US" sz="1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969645"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srgbClr val="002060"/>
                </a:solidFill>
                <a:effectLst/>
                <a:uLnTx/>
                <a:uFillTx/>
                <a:latin typeface="Arial"/>
                <a:ea typeface="+mn-ea"/>
                <a:cs typeface="Arial"/>
              </a:rPr>
              <a:t>a court hearing on the issue is unnecessary </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512763"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srgbClr val="002060"/>
                </a:solidFill>
                <a:effectLst/>
                <a:uLnTx/>
                <a:uFillTx/>
                <a:latin typeface="Arial"/>
                <a:ea typeface="+mn-ea"/>
                <a:cs typeface="Arial"/>
              </a:rPr>
              <a:t>If a determination is made that the person </a:t>
            </a:r>
            <a:r>
              <a:rPr kumimoji="0" lang="en-US" sz="1500" b="1" i="0" u="none" strike="noStrike" kern="1200" cap="none" spc="0" normalizeH="0" baseline="0" noProof="0" dirty="0">
                <a:ln>
                  <a:noFill/>
                </a:ln>
                <a:solidFill>
                  <a:srgbClr val="002060"/>
                </a:solidFill>
                <a:effectLst/>
                <a:uLnTx/>
                <a:uFillTx/>
                <a:latin typeface="Arial"/>
                <a:ea typeface="+mn-ea"/>
                <a:cs typeface="Arial"/>
              </a:rPr>
              <a:t>is not incapable</a:t>
            </a:r>
            <a:r>
              <a:rPr kumimoji="0" lang="en-US" sz="1500" b="0" i="0" u="none" strike="noStrike" kern="1200" cap="none" spc="0" normalizeH="0" baseline="0" noProof="0" dirty="0">
                <a:ln>
                  <a:noFill/>
                </a:ln>
                <a:solidFill>
                  <a:srgbClr val="002060"/>
                </a:solidFill>
                <a:effectLst/>
                <a:uLnTx/>
                <a:uFillTx/>
                <a:latin typeface="Arial"/>
                <a:ea typeface="+mn-ea"/>
                <a:cs typeface="Arial"/>
              </a:rPr>
              <a:t> of communicating a desire to participate in the voting process, </a:t>
            </a:r>
            <a:endParaRPr kumimoji="0" lang="en-US" sz="1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227013" marR="0" lvl="0" indent="0" algn="just" defTabSz="914400" rtl="0" eaLnBrk="1" fontAlgn="base"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97282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srgbClr val="002060"/>
                </a:solidFill>
                <a:effectLst/>
                <a:uLnTx/>
                <a:uFillTx/>
                <a:latin typeface="Arial"/>
                <a:ea typeface="+mn-ea"/>
                <a:cs typeface="Arial"/>
              </a:rPr>
              <a:t>the court shall hold a hearing to determine if, by clear and convincing evidence, the person cannot communicate a desire to participate in the voting process</a:t>
            </a:r>
          </a:p>
          <a:p>
            <a:pPr marL="973138" marR="0" lvl="0" indent="-285750" algn="just" defTabSz="914400" rtl="0" eaLnBrk="1" fontAlgn="base"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97282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srgbClr val="002060"/>
                </a:solidFill>
                <a:effectLst/>
                <a:uLnTx/>
                <a:uFillTx/>
                <a:latin typeface="Arial"/>
                <a:ea typeface="+mn-ea"/>
                <a:cs typeface="Arial"/>
              </a:rPr>
              <a:t>unless the person is found incapable of communicating that desire, </a:t>
            </a:r>
            <a:endParaRPr kumimoji="0" lang="en-US" sz="1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1489075"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srgbClr val="002060"/>
                </a:solidFill>
                <a:effectLst/>
                <a:uLnTx/>
                <a:uFillTx/>
                <a:latin typeface="Arial"/>
                <a:ea typeface="+mn-ea"/>
                <a:cs typeface="Arial"/>
              </a:rPr>
              <a:t>the person’s right to register to vote shall be restored, and</a:t>
            </a:r>
          </a:p>
          <a:p>
            <a:pPr marL="1489075"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srgbClr val="002060"/>
                </a:solidFill>
                <a:effectLst/>
                <a:uLnTx/>
                <a:uFillTx/>
                <a:latin typeface="Arial"/>
                <a:ea typeface="+mn-ea"/>
                <a:cs typeface="Arial"/>
              </a:rPr>
              <a:t>The court shall provide notice to the SOS pursuant to Elections Code section 2211.5.</a:t>
            </a:r>
          </a:p>
          <a:p>
            <a:pPr defTabSz="410751" hangingPunct="0">
              <a:spcBef>
                <a:spcPts val="2250"/>
              </a:spcBef>
            </a:pPr>
            <a:endParaRPr lang="en-US" sz="1969" kern="0" dirty="0"/>
          </a:p>
        </p:txBody>
      </p:sp>
      <p:sp>
        <p:nvSpPr>
          <p:cNvPr id="164" name="Shape 164">
            <a:extLst>
              <a:ext uri="{FF2B5EF4-FFF2-40B4-BE49-F238E27FC236}">
                <a16:creationId xmlns:a16="http://schemas.microsoft.com/office/drawing/2014/main" id="{FE0C7D07-1461-7C53-34CA-90C18589CEC4}"/>
              </a:ext>
            </a:extLst>
          </p:cNvPr>
          <p:cNvSpPr/>
          <p:nvPr/>
        </p:nvSpPr>
        <p:spPr>
          <a:xfrm>
            <a:off x="2030827" y="1585278"/>
            <a:ext cx="1212936" cy="80340"/>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5" name="Shape 165">
            <a:extLst>
              <a:ext uri="{FF2B5EF4-FFF2-40B4-BE49-F238E27FC236}">
                <a16:creationId xmlns:a16="http://schemas.microsoft.com/office/drawing/2014/main" id="{12F1D6C0-014F-3D2B-813A-6D73DF08F0AE}"/>
              </a:ext>
            </a:extLst>
          </p:cNvPr>
          <p:cNvSpPr/>
          <p:nvPr/>
        </p:nvSpPr>
        <p:spPr>
          <a:xfrm>
            <a:off x="1986178" y="990951"/>
            <a:ext cx="7101551" cy="503023"/>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3200" b="1">
                <a:solidFill>
                  <a:srgbClr val="06304D"/>
                </a:solidFill>
                <a:latin typeface="Arial"/>
                <a:ea typeface="Arial"/>
                <a:cs typeface="Arial"/>
                <a:sym typeface="Arial"/>
              </a:defRPr>
            </a:lvl1pPr>
          </a:lstStyle>
          <a:p>
            <a:pPr defTabSz="410751" hangingPunct="0"/>
            <a:r>
              <a:rPr lang="en-US" sz="2800" kern="0" dirty="0"/>
              <a:t>Probate Code Conservatorship (cont’d)</a:t>
            </a:r>
            <a:endParaRPr sz="2800" kern="0" dirty="0"/>
          </a:p>
        </p:txBody>
      </p:sp>
      <p:sp>
        <p:nvSpPr>
          <p:cNvPr id="166" name="Shape 166">
            <a:extLst>
              <a:ext uri="{FF2B5EF4-FFF2-40B4-BE49-F238E27FC236}">
                <a16:creationId xmlns:a16="http://schemas.microsoft.com/office/drawing/2014/main" id="{1DAEEA58-6C94-3291-AE5D-526768D83FE9}"/>
              </a:ext>
            </a:extLst>
          </p:cNvPr>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7" name="Shape 167">
            <a:extLst>
              <a:ext uri="{FF2B5EF4-FFF2-40B4-BE49-F238E27FC236}">
                <a16:creationId xmlns:a16="http://schemas.microsoft.com/office/drawing/2014/main" id="{08AAF98F-7BF4-5037-0837-32CAD0D70FD7}"/>
              </a:ext>
            </a:extLst>
          </p:cNvPr>
          <p:cNvSpPr/>
          <p:nvPr/>
        </p:nvSpPr>
        <p:spPr>
          <a:xfrm>
            <a:off x="1454247" y="5468180"/>
            <a:ext cx="9283506" cy="89619"/>
          </a:xfrm>
          <a:prstGeom prst="rect">
            <a:avLst/>
          </a:prstGeom>
          <a:solidFill>
            <a:srgbClr val="FFC43E"/>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pic>
        <p:nvPicPr>
          <p:cNvPr id="168" name="SOS-generic-logo-horizontal-white.png">
            <a:extLst>
              <a:ext uri="{FF2B5EF4-FFF2-40B4-BE49-F238E27FC236}">
                <a16:creationId xmlns:a16="http://schemas.microsoft.com/office/drawing/2014/main" id="{94828307-0670-F9BE-BB50-7EA6E5D567C4}"/>
              </a:ext>
            </a:extLst>
          </p:cNvPr>
          <p:cNvPicPr>
            <a:picLocks noChangeAspect="1"/>
          </p:cNvPicPr>
          <p:nvPr/>
        </p:nvPicPr>
        <p:blipFill>
          <a:blip r:embed="rId3"/>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C979CB8A-7D2E-E82A-34CB-5D944F1DEF9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3C7953F7-0A81-8F15-DAB8-7F107914C441}"/>
              </a:ext>
            </a:extLst>
          </p:cNvPr>
          <p:cNvSpPr>
            <a:spLocks noGrp="1"/>
          </p:cNvSpPr>
          <p:nvPr>
            <p:ph type="sldNum" sz="quarter" idx="2"/>
          </p:nvPr>
        </p:nvSpPr>
        <p:spPr>
          <a:xfrm>
            <a:off x="5917310" y="6505277"/>
            <a:ext cx="282129" cy="297389"/>
          </a:xfrm>
        </p:spPr>
        <p:txBody>
          <a:bodyPr/>
          <a:lstStyle/>
          <a:p>
            <a:fld id="{86CB4B4D-7CA3-9044-876B-883B54F8677D}" type="slidenum">
              <a:rPr lang="en-US" smtClean="0">
                <a:solidFill>
                  <a:schemeClr val="bg1"/>
                </a:solidFill>
              </a:rPr>
              <a:t>13</a:t>
            </a:fld>
            <a:endParaRPr lang="en-US" dirty="0">
              <a:solidFill>
                <a:schemeClr val="bg1"/>
              </a:solidFill>
            </a:endParaRPr>
          </a:p>
        </p:txBody>
      </p:sp>
    </p:spTree>
    <p:extLst>
      <p:ext uri="{BB962C8B-B14F-4D97-AF65-F5344CB8AC3E}">
        <p14:creationId xmlns:p14="http://schemas.microsoft.com/office/powerpoint/2010/main" val="2614996824"/>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1E543-190E-0C58-E7B9-29B6805ABB6D}"/>
            </a:ext>
          </a:extLst>
        </p:cNvPr>
        <p:cNvGrpSpPr/>
        <p:nvPr/>
      </p:nvGrpSpPr>
      <p:grpSpPr>
        <a:xfrm>
          <a:off x="0" y="0"/>
          <a:ext cx="0" cy="0"/>
          <a:chOff x="0" y="0"/>
          <a:chExt cx="0" cy="0"/>
        </a:xfrm>
      </p:grpSpPr>
      <p:sp>
        <p:nvSpPr>
          <p:cNvPr id="161" name="Shape 161">
            <a:extLst>
              <a:ext uri="{FF2B5EF4-FFF2-40B4-BE49-F238E27FC236}">
                <a16:creationId xmlns:a16="http://schemas.microsoft.com/office/drawing/2014/main" id="{0BB6FFD4-1982-9A40-51AB-F562C8CE694C}"/>
              </a:ext>
            </a:extLst>
          </p:cNvPr>
          <p:cNvSpPr/>
          <p:nvPr/>
        </p:nvSpPr>
        <p:spPr>
          <a:xfrm>
            <a:off x="1461685" y="-516491"/>
            <a:ext cx="9276068" cy="7170462"/>
          </a:xfrm>
          <a:prstGeom prst="rect">
            <a:avLst/>
          </a:prstGeom>
          <a:solidFill>
            <a:srgbClr val="EDEDED"/>
          </a:solidFill>
          <a:ln w="12700">
            <a:miter lim="400000"/>
          </a:ln>
        </p:spPr>
        <p:txBody>
          <a:bodyPr lIns="35719" tIns="35719" rIns="35719" bIns="35719" anchor="ctr"/>
          <a:lstStyle/>
          <a:p>
            <a:pPr defTabSz="410751" hangingPunct="0">
              <a:defRPr sz="2400"/>
            </a:pPr>
            <a:endParaRPr sz="1687" kern="0" dirty="0">
              <a:solidFill>
                <a:srgbClr val="000000"/>
              </a:solidFill>
              <a:latin typeface="Helvetica Light"/>
              <a:sym typeface="Helvetica Light"/>
            </a:endParaRPr>
          </a:p>
        </p:txBody>
      </p:sp>
      <p:sp>
        <p:nvSpPr>
          <p:cNvPr id="162" name="Shape 162">
            <a:extLst>
              <a:ext uri="{FF2B5EF4-FFF2-40B4-BE49-F238E27FC236}">
                <a16:creationId xmlns:a16="http://schemas.microsoft.com/office/drawing/2014/main" id="{DF1A5D1B-E8BA-CAE6-A81C-A5AFDE521669}"/>
              </a:ext>
            </a:extLst>
          </p:cNvPr>
          <p:cNvSpPr/>
          <p:nvPr/>
        </p:nvSpPr>
        <p:spPr>
          <a:xfrm>
            <a:off x="1974139" y="417688"/>
            <a:ext cx="8425970" cy="721416"/>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defTabSz="410751" hangingPunct="0"/>
            <a:r>
              <a:rPr lang="en-US" sz="4219" kern="0" dirty="0"/>
              <a:t>Elections Code Section 2209  </a:t>
            </a:r>
            <a:endParaRPr sz="4219" kern="0" dirty="0"/>
          </a:p>
        </p:txBody>
      </p:sp>
      <p:sp>
        <p:nvSpPr>
          <p:cNvPr id="163" name="Shape 163">
            <a:extLst>
              <a:ext uri="{FF2B5EF4-FFF2-40B4-BE49-F238E27FC236}">
                <a16:creationId xmlns:a16="http://schemas.microsoft.com/office/drawing/2014/main" id="{1FD90A47-E899-ADB9-EB6C-123595F7B806}"/>
              </a:ext>
            </a:extLst>
          </p:cNvPr>
          <p:cNvSpPr/>
          <p:nvPr/>
        </p:nvSpPr>
        <p:spPr>
          <a:xfrm>
            <a:off x="1852136" y="-1711790"/>
            <a:ext cx="8130347" cy="7810536"/>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6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6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6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6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6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6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6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If the person has </a:t>
            </a:r>
            <a:r>
              <a:rPr kumimoji="0" 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not been found incapable</a:t>
            </a: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of communicating a desire to participate in the voting process, </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and </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the court investigator determines that the person </a:t>
            </a:r>
            <a:r>
              <a:rPr kumimoji="0" 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is no longer capable</a:t>
            </a: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of communicating that desire, </a:t>
            </a:r>
            <a:r>
              <a:rPr kumimoji="0" lang="en-US" sz="1600" b="0" i="0" u="sng"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the investigator shall so notify the court.</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sng"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The court shall hold a hearing to determine if, by clear and convincing evidence, the person cannot communicate a desire to participate in the voting process. </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If the court determines that the person cannot communicate that desire, the court shall:</a:t>
            </a:r>
          </a:p>
          <a:p>
            <a:pPr marL="747713"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order the person to be disqualified from voting pursuant to Elections Code section 2208, and </a:t>
            </a:r>
          </a:p>
          <a:p>
            <a:pPr marL="747713"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provide notice to the SOS pursuant to Elections Code section 2211.5</a:t>
            </a:r>
          </a:p>
          <a:p>
            <a:pPr defTabSz="410751" hangingPunct="0">
              <a:spcBef>
                <a:spcPts val="2250"/>
              </a:spcBef>
            </a:pPr>
            <a:endParaRPr lang="en-US" sz="1969" kern="0" dirty="0"/>
          </a:p>
        </p:txBody>
      </p:sp>
      <p:sp>
        <p:nvSpPr>
          <p:cNvPr id="164" name="Shape 164">
            <a:extLst>
              <a:ext uri="{FF2B5EF4-FFF2-40B4-BE49-F238E27FC236}">
                <a16:creationId xmlns:a16="http://schemas.microsoft.com/office/drawing/2014/main" id="{1CFF04CE-78A7-AF69-BBE2-67991F4FB4D7}"/>
              </a:ext>
            </a:extLst>
          </p:cNvPr>
          <p:cNvSpPr/>
          <p:nvPr/>
        </p:nvSpPr>
        <p:spPr>
          <a:xfrm>
            <a:off x="2028499" y="1591995"/>
            <a:ext cx="1212936" cy="80340"/>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5" name="Shape 165">
            <a:extLst>
              <a:ext uri="{FF2B5EF4-FFF2-40B4-BE49-F238E27FC236}">
                <a16:creationId xmlns:a16="http://schemas.microsoft.com/office/drawing/2014/main" id="{C3DFDCF2-FF70-AFA0-7130-22CF671C62EB}"/>
              </a:ext>
            </a:extLst>
          </p:cNvPr>
          <p:cNvSpPr/>
          <p:nvPr/>
        </p:nvSpPr>
        <p:spPr>
          <a:xfrm>
            <a:off x="1986178" y="975564"/>
            <a:ext cx="6834265" cy="533800"/>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3200" b="1">
                <a:solidFill>
                  <a:srgbClr val="06304D"/>
                </a:solidFill>
                <a:latin typeface="Arial"/>
                <a:ea typeface="Arial"/>
                <a:cs typeface="Arial"/>
                <a:sym typeface="Arial"/>
              </a:defRPr>
            </a:lvl1pPr>
          </a:lstStyle>
          <a:p>
            <a:pPr defTabSz="410751" hangingPunct="0"/>
            <a:r>
              <a:rPr lang="en-US" sz="3000" kern="0" dirty="0"/>
              <a:t>Probate Conservatorship (cont’d)</a:t>
            </a:r>
            <a:endParaRPr sz="3000" kern="0" dirty="0"/>
          </a:p>
        </p:txBody>
      </p:sp>
      <p:sp>
        <p:nvSpPr>
          <p:cNvPr id="166" name="Shape 166">
            <a:extLst>
              <a:ext uri="{FF2B5EF4-FFF2-40B4-BE49-F238E27FC236}">
                <a16:creationId xmlns:a16="http://schemas.microsoft.com/office/drawing/2014/main" id="{4D4E5E63-41CF-C73C-EFC7-35798B5ED3CB}"/>
              </a:ext>
            </a:extLst>
          </p:cNvPr>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7" name="Shape 167">
            <a:extLst>
              <a:ext uri="{FF2B5EF4-FFF2-40B4-BE49-F238E27FC236}">
                <a16:creationId xmlns:a16="http://schemas.microsoft.com/office/drawing/2014/main" id="{6D8218BD-BD35-9A3D-AD92-EFAAE1389DAA}"/>
              </a:ext>
            </a:extLst>
          </p:cNvPr>
          <p:cNvSpPr/>
          <p:nvPr/>
        </p:nvSpPr>
        <p:spPr>
          <a:xfrm>
            <a:off x="1454247" y="5468180"/>
            <a:ext cx="9283506" cy="89619"/>
          </a:xfrm>
          <a:prstGeom prst="rect">
            <a:avLst/>
          </a:prstGeom>
          <a:solidFill>
            <a:srgbClr val="FFC43E"/>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pic>
        <p:nvPicPr>
          <p:cNvPr id="168" name="SOS-generic-logo-horizontal-white.png">
            <a:extLst>
              <a:ext uri="{FF2B5EF4-FFF2-40B4-BE49-F238E27FC236}">
                <a16:creationId xmlns:a16="http://schemas.microsoft.com/office/drawing/2014/main" id="{981A4A3D-9284-10F3-7D22-2CDBEBCFF9E1}"/>
              </a:ext>
            </a:extLst>
          </p:cNvPr>
          <p:cNvPicPr>
            <a:picLocks noChangeAspect="1"/>
          </p:cNvPicPr>
          <p:nvPr/>
        </p:nvPicPr>
        <p:blipFill>
          <a:blip r:embed="rId3"/>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B7C889DF-1DA0-DBE6-05E6-5150F8A15C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985F2401-00BC-13C8-9FCA-26409B8EA198}"/>
              </a:ext>
            </a:extLst>
          </p:cNvPr>
          <p:cNvSpPr>
            <a:spLocks noGrp="1"/>
          </p:cNvSpPr>
          <p:nvPr>
            <p:ph type="sldNum" sz="quarter" idx="2"/>
          </p:nvPr>
        </p:nvSpPr>
        <p:spPr>
          <a:xfrm>
            <a:off x="5917310" y="6505277"/>
            <a:ext cx="282129" cy="297389"/>
          </a:xfrm>
        </p:spPr>
        <p:txBody>
          <a:bodyPr/>
          <a:lstStyle/>
          <a:p>
            <a:fld id="{86CB4B4D-7CA3-9044-876B-883B54F8677D}" type="slidenum">
              <a:rPr lang="en-US" smtClean="0">
                <a:solidFill>
                  <a:schemeClr val="bg1"/>
                </a:solidFill>
              </a:rPr>
              <a:t>14</a:t>
            </a:fld>
            <a:endParaRPr lang="en-US" dirty="0">
              <a:solidFill>
                <a:schemeClr val="bg1"/>
              </a:solidFill>
            </a:endParaRPr>
          </a:p>
        </p:txBody>
      </p:sp>
    </p:spTree>
    <p:extLst>
      <p:ext uri="{BB962C8B-B14F-4D97-AF65-F5344CB8AC3E}">
        <p14:creationId xmlns:p14="http://schemas.microsoft.com/office/powerpoint/2010/main" val="3438250708"/>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1E543-190E-0C58-E7B9-29B6805ABB6D}"/>
            </a:ext>
          </a:extLst>
        </p:cNvPr>
        <p:cNvGrpSpPr/>
        <p:nvPr/>
      </p:nvGrpSpPr>
      <p:grpSpPr>
        <a:xfrm>
          <a:off x="0" y="0"/>
          <a:ext cx="0" cy="0"/>
          <a:chOff x="0" y="0"/>
          <a:chExt cx="0" cy="0"/>
        </a:xfrm>
      </p:grpSpPr>
      <p:sp>
        <p:nvSpPr>
          <p:cNvPr id="161" name="Shape 161">
            <a:extLst>
              <a:ext uri="{FF2B5EF4-FFF2-40B4-BE49-F238E27FC236}">
                <a16:creationId xmlns:a16="http://schemas.microsoft.com/office/drawing/2014/main" id="{0BB6FFD4-1982-9A40-51AB-F562C8CE694C}"/>
              </a:ext>
            </a:extLst>
          </p:cNvPr>
          <p:cNvSpPr/>
          <p:nvPr/>
        </p:nvSpPr>
        <p:spPr>
          <a:xfrm>
            <a:off x="1459357" y="-108826"/>
            <a:ext cx="9276068" cy="7170462"/>
          </a:xfrm>
          <a:prstGeom prst="rect">
            <a:avLst/>
          </a:prstGeom>
          <a:solidFill>
            <a:srgbClr val="EDEDED"/>
          </a:solidFill>
          <a:ln w="12700">
            <a:miter lim="400000"/>
          </a:ln>
        </p:spPr>
        <p:txBody>
          <a:bodyPr lIns="35719" tIns="35719" rIns="35719" bIns="35719" anchor="ctr"/>
          <a:lstStyle/>
          <a:p>
            <a:pPr defTabSz="410751" hangingPunct="0">
              <a:defRPr sz="2400"/>
            </a:pPr>
            <a:endParaRPr sz="1687" kern="0" dirty="0">
              <a:solidFill>
                <a:srgbClr val="000000"/>
              </a:solidFill>
              <a:latin typeface="Helvetica Light"/>
              <a:sym typeface="Helvetica Light"/>
            </a:endParaRPr>
          </a:p>
        </p:txBody>
      </p:sp>
      <p:sp>
        <p:nvSpPr>
          <p:cNvPr id="162" name="Shape 162">
            <a:extLst>
              <a:ext uri="{FF2B5EF4-FFF2-40B4-BE49-F238E27FC236}">
                <a16:creationId xmlns:a16="http://schemas.microsoft.com/office/drawing/2014/main" id="{DF1A5D1B-E8BA-CAE6-A81C-A5AFDE521669}"/>
              </a:ext>
            </a:extLst>
          </p:cNvPr>
          <p:cNvSpPr/>
          <p:nvPr/>
        </p:nvSpPr>
        <p:spPr>
          <a:xfrm>
            <a:off x="1974139" y="434551"/>
            <a:ext cx="8425970" cy="687689"/>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defTabSz="410751" hangingPunct="0"/>
            <a:r>
              <a:rPr lang="en-US" sz="4000" kern="0" dirty="0"/>
              <a:t>Elections Code Section 2210 </a:t>
            </a:r>
            <a:endParaRPr sz="4000" kern="0" dirty="0"/>
          </a:p>
        </p:txBody>
      </p:sp>
      <p:sp>
        <p:nvSpPr>
          <p:cNvPr id="163" name="Shape 163">
            <a:extLst>
              <a:ext uri="{FF2B5EF4-FFF2-40B4-BE49-F238E27FC236}">
                <a16:creationId xmlns:a16="http://schemas.microsoft.com/office/drawing/2014/main" id="{1FD90A47-E899-ADB9-EB6C-123595F7B806}"/>
              </a:ext>
            </a:extLst>
          </p:cNvPr>
          <p:cNvSpPr/>
          <p:nvPr/>
        </p:nvSpPr>
        <p:spPr>
          <a:xfrm>
            <a:off x="1658783" y="-1628945"/>
            <a:ext cx="8130347" cy="7564315"/>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6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6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6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6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6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6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If the person or the person and estate is under a conservatorship established pursuant to WIC section 5350 et seq.: </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512763"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The person may contest their disqualification from voting pursuant to the procedure set forth in WIC section 5358.3.</a:t>
            </a:r>
          </a:p>
          <a:p>
            <a:pPr marL="227013" marR="0" lvl="0" indent="0" algn="just" defTabSz="914400" rtl="0" eaLnBrk="1" fontAlgn="base"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512763"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When this conservatorship terminates after one year, </a:t>
            </a:r>
          </a:p>
          <a:p>
            <a:pPr marL="969963"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the person’s right to register to vote shall be automatically restored and </a:t>
            </a:r>
          </a:p>
          <a:p>
            <a:pPr marL="969963"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the court shall provide notice to the SOS pursuant to Elections Code section 2211.5. </a:t>
            </a:r>
          </a:p>
          <a:p>
            <a:pPr marL="969963"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if a petition is filed for the reappointment of the conservator, a new determination shall be made as to whether the person should be disqualified from voting.</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The court shall provide notice to the SOS pursuant to Elections Code section 2211.5, if:</a:t>
            </a:r>
          </a:p>
          <a:p>
            <a:pPr marL="461963"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the right to vote is restored pursuant to WIC section 5358.3, or</a:t>
            </a:r>
          </a:p>
          <a:p>
            <a:pPr marL="461963"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the conservatorship is terminated in a proceeding held pursuant to WIC section 5364</a:t>
            </a:r>
          </a:p>
          <a:p>
            <a:pPr defTabSz="410751" hangingPunct="0">
              <a:spcBef>
                <a:spcPts val="2250"/>
              </a:spcBef>
            </a:pPr>
            <a:endParaRPr lang="en-US" sz="1969" kern="0" dirty="0"/>
          </a:p>
        </p:txBody>
      </p:sp>
      <p:sp>
        <p:nvSpPr>
          <p:cNvPr id="164" name="Shape 164">
            <a:extLst>
              <a:ext uri="{FF2B5EF4-FFF2-40B4-BE49-F238E27FC236}">
                <a16:creationId xmlns:a16="http://schemas.microsoft.com/office/drawing/2014/main" id="{1CFF04CE-78A7-AF69-BBE2-67991F4FB4D7}"/>
              </a:ext>
            </a:extLst>
          </p:cNvPr>
          <p:cNvSpPr/>
          <p:nvPr/>
        </p:nvSpPr>
        <p:spPr>
          <a:xfrm>
            <a:off x="1986178" y="1617293"/>
            <a:ext cx="1212936" cy="80340"/>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5" name="Shape 165">
            <a:extLst>
              <a:ext uri="{FF2B5EF4-FFF2-40B4-BE49-F238E27FC236}">
                <a16:creationId xmlns:a16="http://schemas.microsoft.com/office/drawing/2014/main" id="{C3DFDCF2-FF70-AFA0-7130-22CF671C62EB}"/>
              </a:ext>
            </a:extLst>
          </p:cNvPr>
          <p:cNvSpPr/>
          <p:nvPr/>
        </p:nvSpPr>
        <p:spPr>
          <a:xfrm>
            <a:off x="1986178" y="1014034"/>
            <a:ext cx="7527564" cy="456856"/>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gn="l">
              <a:defRPr sz="3200" b="1">
                <a:solidFill>
                  <a:srgbClr val="06304D"/>
                </a:solidFill>
                <a:latin typeface="Arial"/>
                <a:ea typeface="Arial"/>
                <a:cs typeface="Arial"/>
                <a:sym typeface="Arial"/>
              </a:defRPr>
            </a:lvl1pPr>
          </a:lstStyle>
          <a:p>
            <a:pPr defTabSz="410751" hangingPunct="0"/>
            <a:r>
              <a:rPr lang="en-US" sz="2500" kern="0" dirty="0"/>
              <a:t>Welfare and Institutions Code - Conservatorship</a:t>
            </a:r>
            <a:endParaRPr sz="2500" kern="0" dirty="0"/>
          </a:p>
        </p:txBody>
      </p:sp>
      <p:sp>
        <p:nvSpPr>
          <p:cNvPr id="166" name="Shape 166">
            <a:extLst>
              <a:ext uri="{FF2B5EF4-FFF2-40B4-BE49-F238E27FC236}">
                <a16:creationId xmlns:a16="http://schemas.microsoft.com/office/drawing/2014/main" id="{4D4E5E63-41CF-C73C-EFC7-35798B5ED3CB}"/>
              </a:ext>
            </a:extLst>
          </p:cNvPr>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7" name="Shape 167">
            <a:extLst>
              <a:ext uri="{FF2B5EF4-FFF2-40B4-BE49-F238E27FC236}">
                <a16:creationId xmlns:a16="http://schemas.microsoft.com/office/drawing/2014/main" id="{6D8218BD-BD35-9A3D-AD92-EFAAE1389DAA}"/>
              </a:ext>
            </a:extLst>
          </p:cNvPr>
          <p:cNvSpPr/>
          <p:nvPr/>
        </p:nvSpPr>
        <p:spPr>
          <a:xfrm>
            <a:off x="1454247" y="5468180"/>
            <a:ext cx="9283506" cy="89619"/>
          </a:xfrm>
          <a:prstGeom prst="rect">
            <a:avLst/>
          </a:prstGeom>
          <a:solidFill>
            <a:srgbClr val="FFC43E"/>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pic>
        <p:nvPicPr>
          <p:cNvPr id="168" name="SOS-generic-logo-horizontal-white.png">
            <a:extLst>
              <a:ext uri="{FF2B5EF4-FFF2-40B4-BE49-F238E27FC236}">
                <a16:creationId xmlns:a16="http://schemas.microsoft.com/office/drawing/2014/main" id="{981A4A3D-9284-10F3-7D22-2CDBEBCFF9E1}"/>
              </a:ext>
            </a:extLst>
          </p:cNvPr>
          <p:cNvPicPr>
            <a:picLocks noChangeAspect="1"/>
          </p:cNvPicPr>
          <p:nvPr/>
        </p:nvPicPr>
        <p:blipFill>
          <a:blip r:embed="rId3"/>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B7C889DF-1DA0-DBE6-05E6-5150F8A15C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81EA50EC-BADA-38A3-D8BF-63F13DA7A756}"/>
              </a:ext>
            </a:extLst>
          </p:cNvPr>
          <p:cNvSpPr>
            <a:spLocks noGrp="1"/>
          </p:cNvSpPr>
          <p:nvPr>
            <p:ph type="sldNum" sz="quarter" idx="2"/>
          </p:nvPr>
        </p:nvSpPr>
        <p:spPr>
          <a:xfrm>
            <a:off x="5917310" y="6505277"/>
            <a:ext cx="282129" cy="297389"/>
          </a:xfrm>
        </p:spPr>
        <p:txBody>
          <a:bodyPr/>
          <a:lstStyle/>
          <a:p>
            <a:fld id="{86CB4B4D-7CA3-9044-876B-883B54F8677D}" type="slidenum">
              <a:rPr lang="en-US" smtClean="0">
                <a:solidFill>
                  <a:schemeClr val="bg1"/>
                </a:solidFill>
              </a:rPr>
              <a:t>15</a:t>
            </a:fld>
            <a:endParaRPr lang="en-US" dirty="0">
              <a:solidFill>
                <a:schemeClr val="bg1"/>
              </a:solidFill>
            </a:endParaRPr>
          </a:p>
        </p:txBody>
      </p:sp>
    </p:spTree>
    <p:extLst>
      <p:ext uri="{BB962C8B-B14F-4D97-AF65-F5344CB8AC3E}">
        <p14:creationId xmlns:p14="http://schemas.microsoft.com/office/powerpoint/2010/main" val="3674669359"/>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1E543-190E-0C58-E7B9-29B6805ABB6D}"/>
            </a:ext>
          </a:extLst>
        </p:cNvPr>
        <p:cNvGrpSpPr/>
        <p:nvPr/>
      </p:nvGrpSpPr>
      <p:grpSpPr>
        <a:xfrm>
          <a:off x="0" y="0"/>
          <a:ext cx="0" cy="0"/>
          <a:chOff x="0" y="0"/>
          <a:chExt cx="0" cy="0"/>
        </a:xfrm>
      </p:grpSpPr>
      <p:sp>
        <p:nvSpPr>
          <p:cNvPr id="161" name="Shape 161">
            <a:extLst>
              <a:ext uri="{FF2B5EF4-FFF2-40B4-BE49-F238E27FC236}">
                <a16:creationId xmlns:a16="http://schemas.microsoft.com/office/drawing/2014/main" id="{0BB6FFD4-1982-9A40-51AB-F562C8CE694C}"/>
              </a:ext>
            </a:extLst>
          </p:cNvPr>
          <p:cNvSpPr/>
          <p:nvPr/>
        </p:nvSpPr>
        <p:spPr>
          <a:xfrm>
            <a:off x="1459357" y="-108826"/>
            <a:ext cx="9276068" cy="7170462"/>
          </a:xfrm>
          <a:prstGeom prst="rect">
            <a:avLst/>
          </a:prstGeom>
          <a:solidFill>
            <a:srgbClr val="EDEDED"/>
          </a:solidFill>
          <a:ln w="12700">
            <a:miter lim="400000"/>
          </a:ln>
        </p:spPr>
        <p:txBody>
          <a:bodyPr lIns="35719" tIns="35719" rIns="35719" bIns="35719" anchor="ctr"/>
          <a:lstStyle/>
          <a:p>
            <a:pPr defTabSz="410751" hangingPunct="0">
              <a:defRPr sz="2400"/>
            </a:pPr>
            <a:endParaRPr sz="1687" kern="0" dirty="0">
              <a:solidFill>
                <a:srgbClr val="000000"/>
              </a:solidFill>
              <a:latin typeface="Helvetica Light"/>
              <a:sym typeface="Helvetica Light"/>
            </a:endParaRPr>
          </a:p>
        </p:txBody>
      </p:sp>
      <p:sp>
        <p:nvSpPr>
          <p:cNvPr id="162" name="Shape 162">
            <a:extLst>
              <a:ext uri="{FF2B5EF4-FFF2-40B4-BE49-F238E27FC236}">
                <a16:creationId xmlns:a16="http://schemas.microsoft.com/office/drawing/2014/main" id="{DF1A5D1B-E8BA-CAE6-A81C-A5AFDE521669}"/>
              </a:ext>
            </a:extLst>
          </p:cNvPr>
          <p:cNvSpPr/>
          <p:nvPr/>
        </p:nvSpPr>
        <p:spPr>
          <a:xfrm>
            <a:off x="1974139" y="434551"/>
            <a:ext cx="8425970" cy="687689"/>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defTabSz="410751" hangingPunct="0"/>
            <a:r>
              <a:rPr lang="en-US" sz="4000" kern="0" dirty="0"/>
              <a:t>Elections Code Section 2211  </a:t>
            </a:r>
            <a:endParaRPr sz="4000" kern="0" dirty="0"/>
          </a:p>
        </p:txBody>
      </p:sp>
      <p:sp>
        <p:nvSpPr>
          <p:cNvPr id="163" name="Shape 163">
            <a:extLst>
              <a:ext uri="{FF2B5EF4-FFF2-40B4-BE49-F238E27FC236}">
                <a16:creationId xmlns:a16="http://schemas.microsoft.com/office/drawing/2014/main" id="{1FD90A47-E899-ADB9-EB6C-123595F7B806}"/>
              </a:ext>
            </a:extLst>
          </p:cNvPr>
          <p:cNvSpPr/>
          <p:nvPr/>
        </p:nvSpPr>
        <p:spPr>
          <a:xfrm>
            <a:off x="2030826" y="-1711790"/>
            <a:ext cx="8130347" cy="7810536"/>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600" dirty="0">
              <a:solidFill>
                <a:srgbClr val="5B9BD5">
                  <a:lumMod val="50000"/>
                </a:srgbClr>
              </a:solidFill>
              <a:ea typeface="+mn-ea"/>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600" dirty="0">
              <a:solidFill>
                <a:srgbClr val="5B9BD5">
                  <a:lumMod val="50000"/>
                </a:srgbClr>
              </a:solidFill>
              <a:ea typeface="+mn-ea"/>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600" dirty="0">
              <a:solidFill>
                <a:srgbClr val="5B9BD5">
                  <a:lumMod val="50000"/>
                </a:srgbClr>
              </a:solidFill>
              <a:ea typeface="+mn-ea"/>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600" dirty="0">
              <a:solidFill>
                <a:srgbClr val="5B9BD5">
                  <a:lumMod val="50000"/>
                </a:srgbClr>
              </a:solidFill>
              <a:ea typeface="+mn-ea"/>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600" dirty="0">
              <a:solidFill>
                <a:srgbClr val="5B9BD5">
                  <a:lumMod val="50000"/>
                </a:srgbClr>
              </a:solidFill>
              <a:ea typeface="+mn-ea"/>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600" dirty="0">
              <a:solidFill>
                <a:srgbClr val="5B9BD5">
                  <a:lumMod val="50000"/>
                </a:srgbClr>
              </a:solidFill>
              <a:ea typeface="+mn-ea"/>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600" dirty="0">
              <a:solidFill>
                <a:srgbClr val="5B9BD5">
                  <a:lumMod val="50000"/>
                </a:srgbClr>
              </a:solidFill>
              <a:ea typeface="+mn-ea"/>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2060"/>
                </a:solidFill>
                <a:effectLst/>
                <a:uLnTx/>
                <a:uFillTx/>
                <a:latin typeface="Arial"/>
                <a:ea typeface="+mn-ea"/>
                <a:cs typeface="Arial"/>
              </a:rPr>
              <a:t>A person shall be disqualified from voting or registering to vote during that time that the person is involuntarily confined, pursuant to a court order, in a public or private treatment facility, if the person has:</a:t>
            </a:r>
            <a:endParaRPr kumimoji="0" lang="en-US" sz="1800" b="0" i="0" u="none" strike="noStrike" kern="1200" cap="none" spc="0" normalizeH="0" baseline="0" noProof="0" dirty="0">
              <a:ln>
                <a:noFill/>
              </a:ln>
              <a:solidFill>
                <a:srgbClr val="002060"/>
              </a:solidFill>
              <a:effectLst/>
              <a:uLnTx/>
              <a:uFillTx/>
              <a:latin typeface="Arial"/>
              <a:ea typeface="+mn-ea"/>
              <a:cs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plead not guilty by reason of insanity and who has been found to be not guilty pursuant to PC section 1026,</a:t>
            </a: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been found incompetent to stand trial and whose trial or judgment has been suspended pursuant to PC section 1370,</a:t>
            </a: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been convicted of a felony and who was judicially determined to be a mentally disordered sex offender pursuant to former WIC section 6300, or</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been convicted of a felony and is being treated at a state hospital pursuant to PC section 2684. </a:t>
            </a:r>
          </a:p>
          <a:p>
            <a:pPr defTabSz="410751" hangingPunct="0">
              <a:spcBef>
                <a:spcPts val="2250"/>
              </a:spcBef>
            </a:pPr>
            <a:endParaRPr lang="en-US" sz="1969" kern="0" dirty="0"/>
          </a:p>
        </p:txBody>
      </p:sp>
      <p:sp>
        <p:nvSpPr>
          <p:cNvPr id="164" name="Shape 164">
            <a:extLst>
              <a:ext uri="{FF2B5EF4-FFF2-40B4-BE49-F238E27FC236}">
                <a16:creationId xmlns:a16="http://schemas.microsoft.com/office/drawing/2014/main" id="{1CFF04CE-78A7-AF69-BBE2-67991F4FB4D7}"/>
              </a:ext>
            </a:extLst>
          </p:cNvPr>
          <p:cNvSpPr/>
          <p:nvPr/>
        </p:nvSpPr>
        <p:spPr>
          <a:xfrm>
            <a:off x="2028499" y="1575221"/>
            <a:ext cx="1212936" cy="80340"/>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5" name="Shape 165">
            <a:extLst>
              <a:ext uri="{FF2B5EF4-FFF2-40B4-BE49-F238E27FC236}">
                <a16:creationId xmlns:a16="http://schemas.microsoft.com/office/drawing/2014/main" id="{C3DFDCF2-FF70-AFA0-7130-22CF671C62EB}"/>
              </a:ext>
            </a:extLst>
          </p:cNvPr>
          <p:cNvSpPr/>
          <p:nvPr/>
        </p:nvSpPr>
        <p:spPr>
          <a:xfrm>
            <a:off x="1986178" y="975562"/>
            <a:ext cx="7270364" cy="533800"/>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3200" b="1">
                <a:solidFill>
                  <a:srgbClr val="06304D"/>
                </a:solidFill>
                <a:latin typeface="Arial"/>
                <a:ea typeface="Arial"/>
                <a:cs typeface="Arial"/>
                <a:sym typeface="Arial"/>
              </a:defRPr>
            </a:lvl1pPr>
          </a:lstStyle>
          <a:p>
            <a:pPr defTabSz="410751" hangingPunct="0"/>
            <a:r>
              <a:rPr lang="en-US" sz="3000" kern="0" dirty="0"/>
              <a:t>Confined to a Treatment Facility</a:t>
            </a:r>
            <a:endParaRPr sz="3000" kern="0" dirty="0"/>
          </a:p>
        </p:txBody>
      </p:sp>
      <p:sp>
        <p:nvSpPr>
          <p:cNvPr id="166" name="Shape 166">
            <a:extLst>
              <a:ext uri="{FF2B5EF4-FFF2-40B4-BE49-F238E27FC236}">
                <a16:creationId xmlns:a16="http://schemas.microsoft.com/office/drawing/2014/main" id="{4D4E5E63-41CF-C73C-EFC7-35798B5ED3CB}"/>
              </a:ext>
            </a:extLst>
          </p:cNvPr>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7" name="Shape 167">
            <a:extLst>
              <a:ext uri="{FF2B5EF4-FFF2-40B4-BE49-F238E27FC236}">
                <a16:creationId xmlns:a16="http://schemas.microsoft.com/office/drawing/2014/main" id="{6D8218BD-BD35-9A3D-AD92-EFAAE1389DAA}"/>
              </a:ext>
            </a:extLst>
          </p:cNvPr>
          <p:cNvSpPr/>
          <p:nvPr/>
        </p:nvSpPr>
        <p:spPr>
          <a:xfrm>
            <a:off x="1454247" y="5468180"/>
            <a:ext cx="9283506" cy="89619"/>
          </a:xfrm>
          <a:prstGeom prst="rect">
            <a:avLst/>
          </a:prstGeom>
          <a:solidFill>
            <a:srgbClr val="FFC43E"/>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pic>
        <p:nvPicPr>
          <p:cNvPr id="168" name="SOS-generic-logo-horizontal-white.png">
            <a:extLst>
              <a:ext uri="{FF2B5EF4-FFF2-40B4-BE49-F238E27FC236}">
                <a16:creationId xmlns:a16="http://schemas.microsoft.com/office/drawing/2014/main" id="{981A4A3D-9284-10F3-7D22-2CDBEBCFF9E1}"/>
              </a:ext>
            </a:extLst>
          </p:cNvPr>
          <p:cNvPicPr>
            <a:picLocks noChangeAspect="1"/>
          </p:cNvPicPr>
          <p:nvPr/>
        </p:nvPicPr>
        <p:blipFill>
          <a:blip r:embed="rId3"/>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B7C889DF-1DA0-DBE6-05E6-5150F8A15C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25A73270-3F41-D0BC-41A3-1972F2B90CE7}"/>
              </a:ext>
            </a:extLst>
          </p:cNvPr>
          <p:cNvSpPr>
            <a:spLocks noGrp="1"/>
          </p:cNvSpPr>
          <p:nvPr>
            <p:ph type="sldNum" sz="quarter" idx="2"/>
          </p:nvPr>
        </p:nvSpPr>
        <p:spPr>
          <a:xfrm>
            <a:off x="5917310" y="6505277"/>
            <a:ext cx="282129" cy="297389"/>
          </a:xfrm>
        </p:spPr>
        <p:txBody>
          <a:bodyPr/>
          <a:lstStyle/>
          <a:p>
            <a:fld id="{86CB4B4D-7CA3-9044-876B-883B54F8677D}" type="slidenum">
              <a:rPr lang="en-US" smtClean="0">
                <a:solidFill>
                  <a:schemeClr val="bg1"/>
                </a:solidFill>
              </a:rPr>
              <a:t>16</a:t>
            </a:fld>
            <a:endParaRPr lang="en-US" dirty="0">
              <a:solidFill>
                <a:schemeClr val="bg1"/>
              </a:solidFill>
            </a:endParaRPr>
          </a:p>
        </p:txBody>
      </p:sp>
    </p:spTree>
    <p:extLst>
      <p:ext uri="{BB962C8B-B14F-4D97-AF65-F5344CB8AC3E}">
        <p14:creationId xmlns:p14="http://schemas.microsoft.com/office/powerpoint/2010/main" val="4167296966"/>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1E543-190E-0C58-E7B9-29B6805ABB6D}"/>
            </a:ext>
          </a:extLst>
        </p:cNvPr>
        <p:cNvGrpSpPr/>
        <p:nvPr/>
      </p:nvGrpSpPr>
      <p:grpSpPr>
        <a:xfrm>
          <a:off x="0" y="0"/>
          <a:ext cx="0" cy="0"/>
          <a:chOff x="0" y="0"/>
          <a:chExt cx="0" cy="0"/>
        </a:xfrm>
      </p:grpSpPr>
      <p:sp>
        <p:nvSpPr>
          <p:cNvPr id="161" name="Shape 161">
            <a:extLst>
              <a:ext uri="{FF2B5EF4-FFF2-40B4-BE49-F238E27FC236}">
                <a16:creationId xmlns:a16="http://schemas.microsoft.com/office/drawing/2014/main" id="{0BB6FFD4-1982-9A40-51AB-F562C8CE694C}"/>
              </a:ext>
            </a:extLst>
          </p:cNvPr>
          <p:cNvSpPr/>
          <p:nvPr/>
        </p:nvSpPr>
        <p:spPr>
          <a:xfrm>
            <a:off x="1459357" y="-108826"/>
            <a:ext cx="9276068" cy="7170462"/>
          </a:xfrm>
          <a:prstGeom prst="rect">
            <a:avLst/>
          </a:prstGeom>
          <a:solidFill>
            <a:srgbClr val="EDEDED"/>
          </a:solidFill>
          <a:ln w="12700">
            <a:miter lim="400000"/>
          </a:ln>
        </p:spPr>
        <p:txBody>
          <a:bodyPr lIns="35719" tIns="35719" rIns="35719" bIns="35719" anchor="ctr"/>
          <a:lstStyle/>
          <a:p>
            <a:pPr marL="0" marR="0" lvl="0" indent="0" algn="l" defTabSz="410751" rtl="0" eaLnBrk="1" fontAlgn="auto" latinLnBrk="0" hangingPunct="0">
              <a:lnSpc>
                <a:spcPct val="100000"/>
              </a:lnSpc>
              <a:spcBef>
                <a:spcPts val="0"/>
              </a:spcBef>
              <a:spcAft>
                <a:spcPts val="0"/>
              </a:spcAft>
              <a:buClrTx/>
              <a:buSzTx/>
              <a:buFontTx/>
              <a:buNone/>
              <a:tabLst/>
              <a:defRPr sz="2400"/>
            </a:pPr>
            <a:endParaRPr kumimoji="0" sz="1687" b="0" i="0" u="none" strike="noStrike" kern="0" cap="none" spc="0" normalizeH="0" baseline="0" noProof="0" dirty="0">
              <a:ln>
                <a:noFill/>
              </a:ln>
              <a:solidFill>
                <a:srgbClr val="000000"/>
              </a:solidFill>
              <a:effectLst/>
              <a:uLnTx/>
              <a:uFillTx/>
              <a:latin typeface="Helvetica Light"/>
              <a:sym typeface="Helvetica Light"/>
            </a:endParaRPr>
          </a:p>
        </p:txBody>
      </p:sp>
      <p:sp>
        <p:nvSpPr>
          <p:cNvPr id="162" name="Shape 162">
            <a:extLst>
              <a:ext uri="{FF2B5EF4-FFF2-40B4-BE49-F238E27FC236}">
                <a16:creationId xmlns:a16="http://schemas.microsoft.com/office/drawing/2014/main" id="{DF1A5D1B-E8BA-CAE6-A81C-A5AFDE521669}"/>
              </a:ext>
            </a:extLst>
          </p:cNvPr>
          <p:cNvSpPr/>
          <p:nvPr/>
        </p:nvSpPr>
        <p:spPr>
          <a:xfrm>
            <a:off x="1974139" y="417688"/>
            <a:ext cx="8425970" cy="721416"/>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marL="0" marR="0" lvl="0" indent="0" algn="l" defTabSz="410751" rtl="0" eaLnBrk="1" fontAlgn="auto" latinLnBrk="0" hangingPunct="0">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6304D"/>
                </a:solidFill>
                <a:effectLst/>
                <a:uLnTx/>
                <a:uFillTx/>
                <a:latin typeface="Arial"/>
                <a:cs typeface="Arial"/>
                <a:sym typeface="Arial"/>
              </a:rPr>
              <a:t>Elections Code Section 2211 </a:t>
            </a:r>
            <a:r>
              <a:rPr kumimoji="0" lang="en-US" sz="4219" b="1" i="0" u="none" strike="noStrike" kern="0" cap="none" spc="0" normalizeH="0" baseline="0" noProof="0" dirty="0">
                <a:ln>
                  <a:noFill/>
                </a:ln>
                <a:solidFill>
                  <a:srgbClr val="06304D"/>
                </a:solidFill>
                <a:effectLst/>
                <a:uLnTx/>
                <a:uFillTx/>
                <a:latin typeface="Arial"/>
                <a:cs typeface="Arial"/>
                <a:sym typeface="Arial"/>
              </a:rPr>
              <a:t> </a:t>
            </a:r>
            <a:endParaRPr kumimoji="0" sz="4219" b="1" i="0" u="none" strike="noStrike" kern="0" cap="none" spc="0" normalizeH="0" baseline="0" noProof="0" dirty="0">
              <a:ln>
                <a:noFill/>
              </a:ln>
              <a:solidFill>
                <a:srgbClr val="06304D"/>
              </a:solidFill>
              <a:effectLst/>
              <a:uLnTx/>
              <a:uFillTx/>
              <a:latin typeface="Arial"/>
              <a:cs typeface="Arial"/>
              <a:sym typeface="Arial"/>
            </a:endParaRPr>
          </a:p>
        </p:txBody>
      </p:sp>
      <p:sp>
        <p:nvSpPr>
          <p:cNvPr id="163" name="Shape 163">
            <a:extLst>
              <a:ext uri="{FF2B5EF4-FFF2-40B4-BE49-F238E27FC236}">
                <a16:creationId xmlns:a16="http://schemas.microsoft.com/office/drawing/2014/main" id="{1FD90A47-E899-ADB9-EB6C-123595F7B806}"/>
              </a:ext>
            </a:extLst>
          </p:cNvPr>
          <p:cNvSpPr/>
          <p:nvPr/>
        </p:nvSpPr>
        <p:spPr>
          <a:xfrm>
            <a:off x="2030826" y="-342440"/>
            <a:ext cx="8130347" cy="5102102"/>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sym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sym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sym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sym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sym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sym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sym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sym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sym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sym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sym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sym typeface="Arial"/>
              </a:rPr>
              <a:t>The court shall provide notice to the SOS pursuant to Elections Code section 2211.5 when either of the following occur:</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sym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sym typeface="Arial"/>
            </a:endParaRPr>
          </a:p>
          <a:p>
            <a:pPr marL="742950"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upon the order of commitment to a treatment facility</a:t>
            </a:r>
            <a:endParaRPr kumimoji="0" lang="en-US" sz="1600" b="0" i="0" u="none" strike="sngStrike" kern="1200" cap="none" spc="0" normalizeH="0" baseline="0" noProof="0" dirty="0">
              <a:ln>
                <a:noFill/>
              </a:ln>
              <a:solidFill>
                <a:srgbClr val="002060"/>
              </a:solidFill>
              <a:effectLst/>
              <a:highlight>
                <a:srgbClr val="FFFF00"/>
              </a:highligh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sym typeface="Arial"/>
            </a:endParaRPr>
          </a:p>
          <a:p>
            <a:pPr marL="742950"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if the person is later released from the public or private treatment facility</a:t>
            </a:r>
          </a:p>
          <a:p>
            <a:pPr marL="0" marR="0" lvl="0" indent="0" algn="l" defTabSz="410751" rtl="0" eaLnBrk="1" fontAlgn="auto" latinLnBrk="0" hangingPunct="0">
              <a:lnSpc>
                <a:spcPct val="100000"/>
              </a:lnSpc>
              <a:spcBef>
                <a:spcPts val="2250"/>
              </a:spcBef>
              <a:spcAft>
                <a:spcPts val="0"/>
              </a:spcAft>
              <a:buClrTx/>
              <a:buSzTx/>
              <a:buFontTx/>
              <a:buNone/>
              <a:tabLst/>
              <a:defRPr/>
            </a:pPr>
            <a:endParaRPr kumimoji="0" lang="en-US" sz="1969" b="0" i="0" u="none" strike="noStrike" kern="0" cap="none" spc="0" normalizeH="0" baseline="0" noProof="0" dirty="0">
              <a:ln>
                <a:noFill/>
              </a:ln>
              <a:solidFill>
                <a:srgbClr val="06304D"/>
              </a:solidFill>
              <a:effectLst/>
              <a:uLnTx/>
              <a:uFillTx/>
              <a:latin typeface="Arial"/>
              <a:cs typeface="Arial"/>
              <a:sym typeface="Arial"/>
            </a:endParaRPr>
          </a:p>
        </p:txBody>
      </p:sp>
      <p:sp>
        <p:nvSpPr>
          <p:cNvPr id="164" name="Shape 164">
            <a:extLst>
              <a:ext uri="{FF2B5EF4-FFF2-40B4-BE49-F238E27FC236}">
                <a16:creationId xmlns:a16="http://schemas.microsoft.com/office/drawing/2014/main" id="{1CFF04CE-78A7-AF69-BBE2-67991F4FB4D7}"/>
              </a:ext>
            </a:extLst>
          </p:cNvPr>
          <p:cNvSpPr/>
          <p:nvPr/>
        </p:nvSpPr>
        <p:spPr>
          <a:xfrm>
            <a:off x="2068176" y="1688290"/>
            <a:ext cx="1212936" cy="80340"/>
          </a:xfrm>
          <a:prstGeom prst="rect">
            <a:avLst/>
          </a:prstGeom>
          <a:solidFill>
            <a:srgbClr val="06304D"/>
          </a:solidFill>
          <a:ln w="12700">
            <a:miter lim="400000"/>
          </a:ln>
        </p:spPr>
        <p:txBody>
          <a:bodyPr lIns="35719" tIns="35719" rIns="35719" bIns="35719" anchor="ctr"/>
          <a:lstStyle/>
          <a:p>
            <a:pPr marL="0" marR="0" lvl="0" indent="0" algn="ctr" defTabSz="410751" rtl="0" eaLnBrk="1" fontAlgn="auto" latinLnBrk="0" hangingPunct="0">
              <a:lnSpc>
                <a:spcPct val="100000"/>
              </a:lnSpc>
              <a:spcBef>
                <a:spcPts val="0"/>
              </a:spcBef>
              <a:spcAft>
                <a:spcPts val="0"/>
              </a:spcAft>
              <a:buClrTx/>
              <a:buSzTx/>
              <a:buFontTx/>
              <a:buNone/>
              <a:tabLst/>
              <a:defRPr sz="2400"/>
            </a:pPr>
            <a:endParaRPr kumimoji="0" sz="1687" b="0" i="0" u="none" strike="noStrike" kern="0" cap="none" spc="0" normalizeH="0" baseline="0" noProof="0" dirty="0">
              <a:ln>
                <a:noFill/>
              </a:ln>
              <a:solidFill>
                <a:srgbClr val="000000"/>
              </a:solidFill>
              <a:effectLst/>
              <a:uLnTx/>
              <a:uFillTx/>
              <a:latin typeface="Helvetica Light"/>
              <a:sym typeface="Helvetica Light"/>
            </a:endParaRPr>
          </a:p>
        </p:txBody>
      </p:sp>
      <p:sp>
        <p:nvSpPr>
          <p:cNvPr id="165" name="Shape 165">
            <a:extLst>
              <a:ext uri="{FF2B5EF4-FFF2-40B4-BE49-F238E27FC236}">
                <a16:creationId xmlns:a16="http://schemas.microsoft.com/office/drawing/2014/main" id="{C3DFDCF2-FF70-AFA0-7130-22CF671C62EB}"/>
              </a:ext>
            </a:extLst>
          </p:cNvPr>
          <p:cNvSpPr/>
          <p:nvPr/>
        </p:nvSpPr>
        <p:spPr>
          <a:xfrm>
            <a:off x="1986178" y="1021728"/>
            <a:ext cx="6384099" cy="441468"/>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gn="l">
              <a:defRPr sz="3200" b="1">
                <a:solidFill>
                  <a:srgbClr val="06304D"/>
                </a:solidFill>
                <a:latin typeface="Arial"/>
                <a:ea typeface="Arial"/>
                <a:cs typeface="Arial"/>
                <a:sym typeface="Arial"/>
              </a:defRPr>
            </a:lvl1pPr>
          </a:lstStyle>
          <a:p>
            <a:pPr marL="0" marR="0" lvl="0" indent="0" algn="l" defTabSz="410751" rtl="0" eaLnBrk="1" fontAlgn="auto" latinLnBrk="0" hangingPunct="0">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6304D"/>
                </a:solidFill>
                <a:effectLst/>
                <a:uLnTx/>
                <a:uFillTx/>
                <a:latin typeface="Arial"/>
                <a:cs typeface="Arial"/>
                <a:sym typeface="Arial"/>
              </a:rPr>
              <a:t>Confined to a Treatment Facility (cont’d)</a:t>
            </a:r>
          </a:p>
        </p:txBody>
      </p:sp>
      <p:sp>
        <p:nvSpPr>
          <p:cNvPr id="166" name="Shape 166">
            <a:extLst>
              <a:ext uri="{FF2B5EF4-FFF2-40B4-BE49-F238E27FC236}">
                <a16:creationId xmlns:a16="http://schemas.microsoft.com/office/drawing/2014/main" id="{4D4E5E63-41CF-C73C-EFC7-35798B5ED3CB}"/>
              </a:ext>
            </a:extLst>
          </p:cNvPr>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marL="0" marR="0" lvl="0" indent="0" algn="ctr" defTabSz="410751" rtl="0" eaLnBrk="1" fontAlgn="auto" latinLnBrk="0" hangingPunct="0">
              <a:lnSpc>
                <a:spcPct val="100000"/>
              </a:lnSpc>
              <a:spcBef>
                <a:spcPts val="0"/>
              </a:spcBef>
              <a:spcAft>
                <a:spcPts val="0"/>
              </a:spcAft>
              <a:buClrTx/>
              <a:buSzTx/>
              <a:buFontTx/>
              <a:buNone/>
              <a:tabLst/>
              <a:defRPr sz="2400"/>
            </a:pPr>
            <a:endParaRPr kumimoji="0" sz="1687" b="0" i="0" u="none" strike="noStrike" kern="0" cap="none" spc="0" normalizeH="0" baseline="0" noProof="0" dirty="0">
              <a:ln>
                <a:noFill/>
              </a:ln>
              <a:solidFill>
                <a:srgbClr val="000000"/>
              </a:solidFill>
              <a:effectLst/>
              <a:uLnTx/>
              <a:uFillTx/>
              <a:latin typeface="Helvetica Light"/>
              <a:sym typeface="Helvetica Light"/>
            </a:endParaRPr>
          </a:p>
        </p:txBody>
      </p:sp>
      <p:sp>
        <p:nvSpPr>
          <p:cNvPr id="167" name="Shape 167">
            <a:extLst>
              <a:ext uri="{FF2B5EF4-FFF2-40B4-BE49-F238E27FC236}">
                <a16:creationId xmlns:a16="http://schemas.microsoft.com/office/drawing/2014/main" id="{6D8218BD-BD35-9A3D-AD92-EFAAE1389DAA}"/>
              </a:ext>
            </a:extLst>
          </p:cNvPr>
          <p:cNvSpPr/>
          <p:nvPr/>
        </p:nvSpPr>
        <p:spPr>
          <a:xfrm>
            <a:off x="1454247" y="5468180"/>
            <a:ext cx="9283506" cy="89619"/>
          </a:xfrm>
          <a:prstGeom prst="rect">
            <a:avLst/>
          </a:prstGeom>
          <a:solidFill>
            <a:srgbClr val="FFC43E"/>
          </a:solidFill>
          <a:ln w="12700">
            <a:miter lim="400000"/>
          </a:ln>
        </p:spPr>
        <p:txBody>
          <a:bodyPr lIns="35719" tIns="35719" rIns="35719" bIns="35719" anchor="ctr"/>
          <a:lstStyle/>
          <a:p>
            <a:pPr marL="0" marR="0" lvl="0" indent="0" algn="ctr" defTabSz="410751" rtl="0" eaLnBrk="1" fontAlgn="auto" latinLnBrk="0" hangingPunct="0">
              <a:lnSpc>
                <a:spcPct val="100000"/>
              </a:lnSpc>
              <a:spcBef>
                <a:spcPts val="0"/>
              </a:spcBef>
              <a:spcAft>
                <a:spcPts val="0"/>
              </a:spcAft>
              <a:buClrTx/>
              <a:buSzTx/>
              <a:buFontTx/>
              <a:buNone/>
              <a:tabLst/>
              <a:defRPr sz="2400"/>
            </a:pPr>
            <a:endParaRPr kumimoji="0" sz="1687" b="0" i="0" u="none" strike="noStrike" kern="0" cap="none" spc="0" normalizeH="0" baseline="0" noProof="0" dirty="0">
              <a:ln>
                <a:noFill/>
              </a:ln>
              <a:solidFill>
                <a:srgbClr val="000000"/>
              </a:solidFill>
              <a:effectLst/>
              <a:uLnTx/>
              <a:uFillTx/>
              <a:latin typeface="Helvetica Light"/>
              <a:sym typeface="Helvetica Light"/>
            </a:endParaRPr>
          </a:p>
        </p:txBody>
      </p:sp>
      <p:pic>
        <p:nvPicPr>
          <p:cNvPr id="168" name="SOS-generic-logo-horizontal-white.png">
            <a:extLst>
              <a:ext uri="{FF2B5EF4-FFF2-40B4-BE49-F238E27FC236}">
                <a16:creationId xmlns:a16="http://schemas.microsoft.com/office/drawing/2014/main" id="{981A4A3D-9284-10F3-7D22-2CDBEBCFF9E1}"/>
              </a:ext>
            </a:extLst>
          </p:cNvPr>
          <p:cNvPicPr>
            <a:picLocks noChangeAspect="1"/>
          </p:cNvPicPr>
          <p:nvPr/>
        </p:nvPicPr>
        <p:blipFill>
          <a:blip r:embed="rId3"/>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B7C889DF-1DA0-DBE6-05E6-5150F8A15C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CDCD619D-D76F-E82E-7CC0-FC1ED9B7655C}"/>
              </a:ext>
            </a:extLst>
          </p:cNvPr>
          <p:cNvSpPr>
            <a:spLocks noGrp="1"/>
          </p:cNvSpPr>
          <p:nvPr>
            <p:ph type="sldNum" sz="quarter" idx="2"/>
          </p:nvPr>
        </p:nvSpPr>
        <p:spPr>
          <a:xfrm>
            <a:off x="5917310" y="6505277"/>
            <a:ext cx="282129" cy="297389"/>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1266" b="0" i="0" u="none" strike="noStrike" kern="1200" cap="none" spc="0" normalizeH="0" baseline="0" noProof="0" smtClean="0">
                <a:ln>
                  <a:noFill/>
                </a:ln>
                <a:solidFill>
                  <a:srgbClr val="FFFFFF"/>
                </a:solidFill>
                <a:effectLst/>
                <a:uLnTx/>
                <a:uFillTx/>
                <a:latin typeface="Helvetica Light"/>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266" b="0" i="0" u="none" strike="noStrike" kern="1200" cap="none" spc="0" normalizeH="0" baseline="0" noProof="0" dirty="0">
              <a:ln>
                <a:noFill/>
              </a:ln>
              <a:solidFill>
                <a:srgbClr val="FFFFFF"/>
              </a:solidFill>
              <a:effectLst/>
              <a:uLnTx/>
              <a:uFillTx/>
              <a:latin typeface="Helvetica Light"/>
            </a:endParaRPr>
          </a:p>
        </p:txBody>
      </p:sp>
    </p:spTree>
    <p:extLst>
      <p:ext uri="{BB962C8B-B14F-4D97-AF65-F5344CB8AC3E}">
        <p14:creationId xmlns:p14="http://schemas.microsoft.com/office/powerpoint/2010/main" val="3027360600"/>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1E543-190E-0C58-E7B9-29B6805ABB6D}"/>
            </a:ext>
          </a:extLst>
        </p:cNvPr>
        <p:cNvGrpSpPr/>
        <p:nvPr/>
      </p:nvGrpSpPr>
      <p:grpSpPr>
        <a:xfrm>
          <a:off x="0" y="0"/>
          <a:ext cx="0" cy="0"/>
          <a:chOff x="0" y="0"/>
          <a:chExt cx="0" cy="0"/>
        </a:xfrm>
      </p:grpSpPr>
      <p:sp>
        <p:nvSpPr>
          <p:cNvPr id="161" name="Shape 161">
            <a:extLst>
              <a:ext uri="{FF2B5EF4-FFF2-40B4-BE49-F238E27FC236}">
                <a16:creationId xmlns:a16="http://schemas.microsoft.com/office/drawing/2014/main" id="{0BB6FFD4-1982-9A40-51AB-F562C8CE694C}"/>
              </a:ext>
            </a:extLst>
          </p:cNvPr>
          <p:cNvSpPr/>
          <p:nvPr/>
        </p:nvSpPr>
        <p:spPr>
          <a:xfrm>
            <a:off x="1459357" y="-108826"/>
            <a:ext cx="9276068" cy="7170462"/>
          </a:xfrm>
          <a:prstGeom prst="rect">
            <a:avLst/>
          </a:prstGeom>
          <a:solidFill>
            <a:srgbClr val="EDEDED"/>
          </a:solidFill>
          <a:ln w="12700">
            <a:miter lim="400000"/>
          </a:ln>
        </p:spPr>
        <p:txBody>
          <a:bodyPr lIns="35719" tIns="35719" rIns="35719" bIns="35719" anchor="ctr"/>
          <a:lstStyle/>
          <a:p>
            <a:pPr defTabSz="410751" hangingPunct="0">
              <a:defRPr sz="2400"/>
            </a:pPr>
            <a:endParaRPr sz="1687" kern="0" dirty="0">
              <a:solidFill>
                <a:srgbClr val="000000"/>
              </a:solidFill>
              <a:latin typeface="Helvetica Light"/>
              <a:sym typeface="Helvetica Light"/>
            </a:endParaRPr>
          </a:p>
        </p:txBody>
      </p:sp>
      <p:sp>
        <p:nvSpPr>
          <p:cNvPr id="162" name="Shape 162">
            <a:extLst>
              <a:ext uri="{FF2B5EF4-FFF2-40B4-BE49-F238E27FC236}">
                <a16:creationId xmlns:a16="http://schemas.microsoft.com/office/drawing/2014/main" id="{DF1A5D1B-E8BA-CAE6-A81C-A5AFDE521669}"/>
              </a:ext>
            </a:extLst>
          </p:cNvPr>
          <p:cNvSpPr/>
          <p:nvPr/>
        </p:nvSpPr>
        <p:spPr>
          <a:xfrm>
            <a:off x="1974139" y="417688"/>
            <a:ext cx="8425970" cy="721416"/>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defTabSz="410751" hangingPunct="0"/>
            <a:r>
              <a:rPr lang="en-US" sz="4219" kern="0" dirty="0"/>
              <a:t>Court Investigator Duties</a:t>
            </a:r>
            <a:endParaRPr sz="4219" kern="0" dirty="0"/>
          </a:p>
        </p:txBody>
      </p:sp>
      <p:sp>
        <p:nvSpPr>
          <p:cNvPr id="163" name="Shape 163">
            <a:extLst>
              <a:ext uri="{FF2B5EF4-FFF2-40B4-BE49-F238E27FC236}">
                <a16:creationId xmlns:a16="http://schemas.microsoft.com/office/drawing/2014/main" id="{1FD90A47-E899-ADB9-EB6C-123595F7B806}"/>
              </a:ext>
            </a:extLst>
          </p:cNvPr>
          <p:cNvSpPr/>
          <p:nvPr/>
        </p:nvSpPr>
        <p:spPr>
          <a:xfrm>
            <a:off x="2030827" y="-1196850"/>
            <a:ext cx="8130347" cy="6733318"/>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200" b="1" i="0" u="none" strike="noStrike" kern="1200" cap="none" spc="0" normalizeH="0" baseline="0" noProof="0" dirty="0">
              <a:ln>
                <a:noFill/>
              </a:ln>
              <a:solidFill>
                <a:srgbClr val="1F4E79"/>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2200" b="1" dirty="0">
              <a:solidFill>
                <a:srgbClr val="1F4E79"/>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200" b="1" i="0" u="none" strike="noStrike" kern="1200" cap="none" spc="0" normalizeH="0" baseline="0" noProof="0" dirty="0">
              <a:ln>
                <a:noFill/>
              </a:ln>
              <a:solidFill>
                <a:srgbClr val="1F4E79"/>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2200" b="1" dirty="0">
              <a:solidFill>
                <a:srgbClr val="1F4E79"/>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200" b="1" i="0" u="none" strike="noStrike" kern="1200" cap="none" spc="0" normalizeH="0" baseline="0" noProof="0" dirty="0">
              <a:ln>
                <a:noFill/>
              </a:ln>
              <a:solidFill>
                <a:srgbClr val="1F4E79"/>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2200" b="1" dirty="0">
              <a:solidFill>
                <a:srgbClr val="1F4E79"/>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200" b="1" i="0" u="none" strike="noStrike" kern="1200" cap="none" spc="0" normalizeH="0" baseline="0" noProof="0" dirty="0">
              <a:ln>
                <a:noFill/>
              </a:ln>
              <a:solidFill>
                <a:srgbClr val="1F4E79"/>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1" i="0" u="none" strike="noStrike" kern="1200" cap="none" spc="0" normalizeH="0" baseline="0" noProof="0" dirty="0">
              <a:ln>
                <a:noFill/>
              </a:ln>
              <a:solidFill>
                <a:srgbClr val="1F4E79"/>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2000" b="1" dirty="0">
              <a:solidFill>
                <a:srgbClr val="1F4E79"/>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1" i="0" u="none" strike="noStrike" kern="1200" cap="none" spc="0" normalizeH="0" baseline="0" noProof="0" dirty="0">
              <a:ln>
                <a:noFill/>
              </a:ln>
              <a:solidFill>
                <a:srgbClr val="1F4E79"/>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Court investigator duties </a:t>
            </a:r>
            <a:r>
              <a:rPr kumimoji="0" lang="en-US" sz="20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related to the yearly or biennial review of conservatorships, and voting rights disqualification and restoration are found in: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914400" marR="0" lvl="0" indent="-4619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Probate Code sections 1850, 1850.5, and 1851</a:t>
            </a:r>
          </a:p>
          <a:p>
            <a:pPr marL="914400" marR="0" lvl="0" indent="-461963"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914400" marR="0" lvl="0" indent="-461963"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and </a:t>
            </a:r>
          </a:p>
          <a:p>
            <a:pPr marL="914400" marR="0" lvl="0" indent="-461963"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914400" marR="0" lvl="0" indent="-4619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Elections Code section 2209 </a:t>
            </a:r>
          </a:p>
          <a:p>
            <a:pPr defTabSz="410751" hangingPunct="0">
              <a:spcBef>
                <a:spcPts val="2250"/>
              </a:spcBef>
            </a:pPr>
            <a:endParaRPr lang="en-US" sz="1969" kern="0" dirty="0"/>
          </a:p>
        </p:txBody>
      </p:sp>
      <p:sp>
        <p:nvSpPr>
          <p:cNvPr id="164" name="Shape 164">
            <a:extLst>
              <a:ext uri="{FF2B5EF4-FFF2-40B4-BE49-F238E27FC236}">
                <a16:creationId xmlns:a16="http://schemas.microsoft.com/office/drawing/2014/main" id="{1CFF04CE-78A7-AF69-BBE2-67991F4FB4D7}"/>
              </a:ext>
            </a:extLst>
          </p:cNvPr>
          <p:cNvSpPr/>
          <p:nvPr/>
        </p:nvSpPr>
        <p:spPr>
          <a:xfrm>
            <a:off x="1983850" y="1322184"/>
            <a:ext cx="1212936" cy="80340"/>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5" name="Shape 165">
            <a:extLst>
              <a:ext uri="{FF2B5EF4-FFF2-40B4-BE49-F238E27FC236}">
                <a16:creationId xmlns:a16="http://schemas.microsoft.com/office/drawing/2014/main" id="{C3DFDCF2-FF70-AFA0-7130-22CF671C62EB}"/>
              </a:ext>
            </a:extLst>
          </p:cNvPr>
          <p:cNvSpPr/>
          <p:nvPr/>
        </p:nvSpPr>
        <p:spPr>
          <a:xfrm>
            <a:off x="1986178" y="1033270"/>
            <a:ext cx="4317743" cy="418384"/>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spAutoFit/>
          </a:bodyPr>
          <a:lstStyle>
            <a:lvl1pPr algn="l">
              <a:defRPr sz="3200" b="1">
                <a:solidFill>
                  <a:srgbClr val="06304D"/>
                </a:solidFill>
                <a:latin typeface="Arial"/>
                <a:ea typeface="Arial"/>
                <a:cs typeface="Arial"/>
                <a:sym typeface="Arial"/>
              </a:defRPr>
            </a:lvl1pPr>
          </a:lstStyle>
          <a:p>
            <a:pPr defTabSz="410751" hangingPunct="0"/>
            <a:endParaRPr sz="2250" kern="0" dirty="0"/>
          </a:p>
        </p:txBody>
      </p:sp>
      <p:sp>
        <p:nvSpPr>
          <p:cNvPr id="166" name="Shape 166">
            <a:extLst>
              <a:ext uri="{FF2B5EF4-FFF2-40B4-BE49-F238E27FC236}">
                <a16:creationId xmlns:a16="http://schemas.microsoft.com/office/drawing/2014/main" id="{4D4E5E63-41CF-C73C-EFC7-35798B5ED3CB}"/>
              </a:ext>
            </a:extLst>
          </p:cNvPr>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7" name="Shape 167">
            <a:extLst>
              <a:ext uri="{FF2B5EF4-FFF2-40B4-BE49-F238E27FC236}">
                <a16:creationId xmlns:a16="http://schemas.microsoft.com/office/drawing/2014/main" id="{6D8218BD-BD35-9A3D-AD92-EFAAE1389DAA}"/>
              </a:ext>
            </a:extLst>
          </p:cNvPr>
          <p:cNvSpPr/>
          <p:nvPr/>
        </p:nvSpPr>
        <p:spPr>
          <a:xfrm>
            <a:off x="1454247" y="5468180"/>
            <a:ext cx="9283506" cy="89619"/>
          </a:xfrm>
          <a:prstGeom prst="rect">
            <a:avLst/>
          </a:prstGeom>
          <a:solidFill>
            <a:srgbClr val="FFC43E"/>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pic>
        <p:nvPicPr>
          <p:cNvPr id="168" name="SOS-generic-logo-horizontal-white.png">
            <a:extLst>
              <a:ext uri="{FF2B5EF4-FFF2-40B4-BE49-F238E27FC236}">
                <a16:creationId xmlns:a16="http://schemas.microsoft.com/office/drawing/2014/main" id="{981A4A3D-9284-10F3-7D22-2CDBEBCFF9E1}"/>
              </a:ext>
            </a:extLst>
          </p:cNvPr>
          <p:cNvPicPr>
            <a:picLocks noChangeAspect="1"/>
          </p:cNvPicPr>
          <p:nvPr/>
        </p:nvPicPr>
        <p:blipFill>
          <a:blip r:embed="rId3"/>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B7C889DF-1DA0-DBE6-05E6-5150F8A15C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E0EFEC72-9DF9-181F-72CF-B87FF0199B8C}"/>
              </a:ext>
            </a:extLst>
          </p:cNvPr>
          <p:cNvSpPr>
            <a:spLocks noGrp="1"/>
          </p:cNvSpPr>
          <p:nvPr>
            <p:ph type="sldNum" sz="quarter" idx="2"/>
          </p:nvPr>
        </p:nvSpPr>
        <p:spPr>
          <a:xfrm>
            <a:off x="5917310" y="6505277"/>
            <a:ext cx="282129" cy="297389"/>
          </a:xfrm>
        </p:spPr>
        <p:txBody>
          <a:bodyPr/>
          <a:lstStyle/>
          <a:p>
            <a:fld id="{86CB4B4D-7CA3-9044-876B-883B54F8677D}" type="slidenum">
              <a:rPr lang="en-US" smtClean="0">
                <a:solidFill>
                  <a:schemeClr val="bg1"/>
                </a:solidFill>
              </a:rPr>
              <a:t>18</a:t>
            </a:fld>
            <a:endParaRPr lang="en-US" dirty="0">
              <a:solidFill>
                <a:schemeClr val="bg1"/>
              </a:solidFill>
            </a:endParaRPr>
          </a:p>
        </p:txBody>
      </p:sp>
    </p:spTree>
    <p:extLst>
      <p:ext uri="{BB962C8B-B14F-4D97-AF65-F5344CB8AC3E}">
        <p14:creationId xmlns:p14="http://schemas.microsoft.com/office/powerpoint/2010/main" val="1970629242"/>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1E543-190E-0C58-E7B9-29B6805ABB6D}"/>
            </a:ext>
          </a:extLst>
        </p:cNvPr>
        <p:cNvGrpSpPr/>
        <p:nvPr/>
      </p:nvGrpSpPr>
      <p:grpSpPr>
        <a:xfrm>
          <a:off x="0" y="0"/>
          <a:ext cx="0" cy="0"/>
          <a:chOff x="0" y="0"/>
          <a:chExt cx="0" cy="0"/>
        </a:xfrm>
      </p:grpSpPr>
      <p:sp>
        <p:nvSpPr>
          <p:cNvPr id="161" name="Shape 161">
            <a:extLst>
              <a:ext uri="{FF2B5EF4-FFF2-40B4-BE49-F238E27FC236}">
                <a16:creationId xmlns:a16="http://schemas.microsoft.com/office/drawing/2014/main" id="{0BB6FFD4-1982-9A40-51AB-F562C8CE694C}"/>
              </a:ext>
            </a:extLst>
          </p:cNvPr>
          <p:cNvSpPr/>
          <p:nvPr/>
        </p:nvSpPr>
        <p:spPr>
          <a:xfrm>
            <a:off x="1459357" y="-108826"/>
            <a:ext cx="9276068" cy="7170462"/>
          </a:xfrm>
          <a:prstGeom prst="rect">
            <a:avLst/>
          </a:prstGeom>
          <a:solidFill>
            <a:srgbClr val="EDEDED"/>
          </a:solidFill>
          <a:ln w="12700">
            <a:miter lim="400000"/>
          </a:ln>
        </p:spPr>
        <p:txBody>
          <a:bodyPr lIns="35719" tIns="35719" rIns="35719" bIns="35719" anchor="ctr"/>
          <a:lstStyle/>
          <a:p>
            <a:pPr defTabSz="410751" hangingPunct="0">
              <a:defRPr sz="2400"/>
            </a:pPr>
            <a:endParaRPr sz="1687" kern="0" dirty="0">
              <a:solidFill>
                <a:srgbClr val="000000"/>
              </a:solidFill>
              <a:latin typeface="Helvetica Light"/>
              <a:sym typeface="Helvetica Light"/>
            </a:endParaRPr>
          </a:p>
        </p:txBody>
      </p:sp>
      <p:sp>
        <p:nvSpPr>
          <p:cNvPr id="162" name="Shape 162">
            <a:extLst>
              <a:ext uri="{FF2B5EF4-FFF2-40B4-BE49-F238E27FC236}">
                <a16:creationId xmlns:a16="http://schemas.microsoft.com/office/drawing/2014/main" id="{DF1A5D1B-E8BA-CAE6-A81C-A5AFDE521669}"/>
              </a:ext>
            </a:extLst>
          </p:cNvPr>
          <p:cNvSpPr/>
          <p:nvPr/>
        </p:nvSpPr>
        <p:spPr>
          <a:xfrm>
            <a:off x="1974139" y="417688"/>
            <a:ext cx="8425970" cy="721416"/>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defTabSz="410751" hangingPunct="0"/>
            <a:r>
              <a:rPr lang="en-US" sz="4219" kern="0" dirty="0"/>
              <a:t>Court Investigator Duties:</a:t>
            </a:r>
            <a:endParaRPr sz="4219" kern="0" dirty="0"/>
          </a:p>
        </p:txBody>
      </p:sp>
      <p:sp>
        <p:nvSpPr>
          <p:cNvPr id="163" name="Shape 163">
            <a:extLst>
              <a:ext uri="{FF2B5EF4-FFF2-40B4-BE49-F238E27FC236}">
                <a16:creationId xmlns:a16="http://schemas.microsoft.com/office/drawing/2014/main" id="{1FD90A47-E899-ADB9-EB6C-123595F7B806}"/>
              </a:ext>
            </a:extLst>
          </p:cNvPr>
          <p:cNvSpPr/>
          <p:nvPr/>
        </p:nvSpPr>
        <p:spPr>
          <a:xfrm>
            <a:off x="2030827" y="-1673900"/>
            <a:ext cx="8130347" cy="7687425"/>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1F4E79"/>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800" b="1" dirty="0">
              <a:solidFill>
                <a:srgbClr val="1F4E79"/>
              </a:solidFill>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1F4E79"/>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800" b="1" dirty="0">
              <a:solidFill>
                <a:srgbClr val="1F4E79"/>
              </a:solidFill>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1F4E79"/>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800" b="1" dirty="0">
              <a:solidFill>
                <a:srgbClr val="1F4E79"/>
              </a:solidFill>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1F4E79"/>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1F4E79"/>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400" b="1" dirty="0">
              <a:solidFill>
                <a:srgbClr val="1F4E79"/>
              </a:solidFill>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1F4E79"/>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1F4E79"/>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200" b="1" dirty="0">
              <a:solidFill>
                <a:srgbClr val="1F4E79"/>
              </a:solidFill>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1F4E79"/>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200" b="1" dirty="0">
              <a:solidFill>
                <a:srgbClr val="1F4E79"/>
              </a:solidFill>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1F4E79"/>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F4E79"/>
                </a:solidFill>
                <a:effectLst/>
                <a:uLnTx/>
                <a:uFillTx/>
                <a:latin typeface="Arial" panose="020B0604020202020204" pitchFamily="34" charset="0"/>
                <a:ea typeface="+mn-ea"/>
                <a:cs typeface="Arial" panose="020B0604020202020204" pitchFamily="34" charset="0"/>
              </a:rPr>
              <a:t>Probate Code section 1850(a) </a:t>
            </a:r>
            <a:r>
              <a:rPr kumimoji="0" lang="en-US" sz="1200" b="0" i="0" u="none" strike="noStrike" kern="1200" cap="none" spc="0" normalizeH="0" baseline="0" noProof="0" dirty="0">
                <a:ln>
                  <a:noFill/>
                </a:ln>
                <a:solidFill>
                  <a:srgbClr val="1F4E79"/>
                </a:solidFill>
                <a:effectLst/>
                <a:uLnTx/>
                <a:uFillTx/>
                <a:latin typeface="Arial" panose="020B0604020202020204" pitchFamily="34" charset="0"/>
                <a:ea typeface="+mn-ea"/>
                <a:cs typeface="Arial" panose="020B0604020202020204" pitchFamily="34" charset="0"/>
              </a:rPr>
              <a:t>provides:</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1F4E79"/>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F4E79"/>
                </a:solidFill>
                <a:effectLst/>
                <a:uLnTx/>
                <a:uFillTx/>
                <a:latin typeface="Arial" panose="020B0604020202020204" pitchFamily="34" charset="0"/>
                <a:ea typeface="+mn-ea"/>
                <a:cs typeface="Arial" panose="020B0604020202020204" pitchFamily="34" charset="0"/>
              </a:rPr>
              <a:t>(a) Except as provided in subdivision (e), each conservatorship established pursuant to this part shall be reviewed by the court as follows:</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1F4E79"/>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F4E79"/>
                </a:solidFill>
                <a:effectLst/>
                <a:uLnTx/>
                <a:uFillTx/>
                <a:latin typeface="Arial" panose="020B0604020202020204" pitchFamily="34" charset="0"/>
                <a:ea typeface="+mn-ea"/>
                <a:cs typeface="Arial" panose="020B0604020202020204" pitchFamily="34" charset="0"/>
              </a:rPr>
              <a:t>(1) Six months after the initial appointment of the conservator, the court investigator shall visit the conservatee, conduct an investigation as provided in subdivision (a) of Probate Code section 1851, and report to the court regarding the appropriateness of the conservatorship and whether the conservator is acting in the best interests of the conservatee regarding the conservatee’s placement, quality of care, including physical and mental health treatment, and finances. In response to the investigator’s report, the court may take appropriate action including, but not limited to, ordering a hearing or ordering the conservator to submit an accounting pursuant to subdivision (a) of PC section 2620.</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1F4E79"/>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F4E79"/>
                </a:solidFill>
                <a:effectLst/>
                <a:uLnTx/>
                <a:uFillTx/>
                <a:latin typeface="Arial" panose="020B0604020202020204" pitchFamily="34" charset="0"/>
                <a:ea typeface="+mn-ea"/>
                <a:cs typeface="Arial" panose="020B0604020202020204" pitchFamily="34" charset="0"/>
              </a:rPr>
              <a:t>(2) One year after the initial appointment of the conservator and annually thereafter, the court investigator shall, as provided in Probate Code section 1851, visit the conservatee, conduct an investigation, including, when possible, discussing with the conservatee less restrictive alternatives to conservatorship as set forth in Probate Code section 1800.3, and report the findings of the investigation to the court, including whether the conservator or conservatee wishes to modify or terminate the conservatorship and whether less restrictive alternatives could be tried. On receipt of the investigator’s report, the court shall, if indicated by the report, consider promptly terminating or modifying the conservatorship at a hearing pursuant to Probate Code section 1860.5 or 1863 and take any other appropriate action.</a:t>
            </a:r>
          </a:p>
          <a:p>
            <a:pPr defTabSz="410751" hangingPunct="0">
              <a:spcBef>
                <a:spcPts val="2250"/>
              </a:spcBef>
            </a:pPr>
            <a:endParaRPr lang="en-US" sz="1969" kern="0" dirty="0"/>
          </a:p>
        </p:txBody>
      </p:sp>
      <p:sp>
        <p:nvSpPr>
          <p:cNvPr id="164" name="Shape 164">
            <a:extLst>
              <a:ext uri="{FF2B5EF4-FFF2-40B4-BE49-F238E27FC236}">
                <a16:creationId xmlns:a16="http://schemas.microsoft.com/office/drawing/2014/main" id="{1CFF04CE-78A7-AF69-BBE2-67991F4FB4D7}"/>
              </a:ext>
            </a:extLst>
          </p:cNvPr>
          <p:cNvSpPr/>
          <p:nvPr/>
        </p:nvSpPr>
        <p:spPr>
          <a:xfrm>
            <a:off x="2028499" y="1516621"/>
            <a:ext cx="1212936" cy="80340"/>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5" name="Shape 165">
            <a:extLst>
              <a:ext uri="{FF2B5EF4-FFF2-40B4-BE49-F238E27FC236}">
                <a16:creationId xmlns:a16="http://schemas.microsoft.com/office/drawing/2014/main" id="{C3DFDCF2-FF70-AFA0-7130-22CF671C62EB}"/>
              </a:ext>
            </a:extLst>
          </p:cNvPr>
          <p:cNvSpPr/>
          <p:nvPr/>
        </p:nvSpPr>
        <p:spPr>
          <a:xfrm>
            <a:off x="1986178" y="1033270"/>
            <a:ext cx="4317743" cy="418384"/>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spAutoFit/>
          </a:bodyPr>
          <a:lstStyle>
            <a:lvl1pPr algn="l">
              <a:defRPr sz="3200" b="1">
                <a:solidFill>
                  <a:srgbClr val="06304D"/>
                </a:solidFill>
                <a:latin typeface="Arial"/>
                <a:ea typeface="Arial"/>
                <a:cs typeface="Arial"/>
                <a:sym typeface="Arial"/>
              </a:defRPr>
            </a:lvl1pPr>
          </a:lstStyle>
          <a:p>
            <a:pPr defTabSz="410751" hangingPunct="0"/>
            <a:r>
              <a:rPr lang="en-US" sz="2250" kern="0" dirty="0"/>
              <a:t>Probate Code Section 1850(a)</a:t>
            </a:r>
            <a:endParaRPr sz="2250" kern="0" dirty="0"/>
          </a:p>
        </p:txBody>
      </p:sp>
      <p:sp>
        <p:nvSpPr>
          <p:cNvPr id="166" name="Shape 166">
            <a:extLst>
              <a:ext uri="{FF2B5EF4-FFF2-40B4-BE49-F238E27FC236}">
                <a16:creationId xmlns:a16="http://schemas.microsoft.com/office/drawing/2014/main" id="{4D4E5E63-41CF-C73C-EFC7-35798B5ED3CB}"/>
              </a:ext>
            </a:extLst>
          </p:cNvPr>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7" name="Shape 167">
            <a:extLst>
              <a:ext uri="{FF2B5EF4-FFF2-40B4-BE49-F238E27FC236}">
                <a16:creationId xmlns:a16="http://schemas.microsoft.com/office/drawing/2014/main" id="{6D8218BD-BD35-9A3D-AD92-EFAAE1389DAA}"/>
              </a:ext>
            </a:extLst>
          </p:cNvPr>
          <p:cNvSpPr/>
          <p:nvPr/>
        </p:nvSpPr>
        <p:spPr>
          <a:xfrm>
            <a:off x="1438041" y="5534039"/>
            <a:ext cx="9283506" cy="89619"/>
          </a:xfrm>
          <a:prstGeom prst="rect">
            <a:avLst/>
          </a:prstGeom>
          <a:solidFill>
            <a:srgbClr val="FFC43E"/>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pic>
        <p:nvPicPr>
          <p:cNvPr id="168" name="SOS-generic-logo-horizontal-white.png">
            <a:extLst>
              <a:ext uri="{FF2B5EF4-FFF2-40B4-BE49-F238E27FC236}">
                <a16:creationId xmlns:a16="http://schemas.microsoft.com/office/drawing/2014/main" id="{981A4A3D-9284-10F3-7D22-2CDBEBCFF9E1}"/>
              </a:ext>
            </a:extLst>
          </p:cNvPr>
          <p:cNvPicPr>
            <a:picLocks noChangeAspect="1"/>
          </p:cNvPicPr>
          <p:nvPr/>
        </p:nvPicPr>
        <p:blipFill>
          <a:blip r:embed="rId3"/>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B7C889DF-1DA0-DBE6-05E6-5150F8A15C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019F38B8-F335-C7E4-8514-BE1EAAFBE5EE}"/>
              </a:ext>
            </a:extLst>
          </p:cNvPr>
          <p:cNvSpPr>
            <a:spLocks noGrp="1"/>
          </p:cNvSpPr>
          <p:nvPr>
            <p:ph type="sldNum" sz="quarter" idx="2"/>
          </p:nvPr>
        </p:nvSpPr>
        <p:spPr>
          <a:xfrm>
            <a:off x="5917310" y="6505277"/>
            <a:ext cx="282129" cy="297389"/>
          </a:xfrm>
        </p:spPr>
        <p:txBody>
          <a:bodyPr/>
          <a:lstStyle/>
          <a:p>
            <a:fld id="{86CB4B4D-7CA3-9044-876B-883B54F8677D}" type="slidenum">
              <a:rPr lang="en-US" smtClean="0">
                <a:solidFill>
                  <a:schemeClr val="bg1"/>
                </a:solidFill>
              </a:rPr>
              <a:t>19</a:t>
            </a:fld>
            <a:endParaRPr lang="en-US" dirty="0">
              <a:solidFill>
                <a:schemeClr val="bg1"/>
              </a:solidFill>
            </a:endParaRPr>
          </a:p>
        </p:txBody>
      </p:sp>
    </p:spTree>
    <p:extLst>
      <p:ext uri="{BB962C8B-B14F-4D97-AF65-F5344CB8AC3E}">
        <p14:creationId xmlns:p14="http://schemas.microsoft.com/office/powerpoint/2010/main" val="2207842200"/>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p:nvPr/>
        </p:nvSpPr>
        <p:spPr>
          <a:xfrm>
            <a:off x="1459357" y="-108826"/>
            <a:ext cx="9276068" cy="7170462"/>
          </a:xfrm>
          <a:prstGeom prst="rect">
            <a:avLst/>
          </a:prstGeom>
          <a:solidFill>
            <a:srgbClr val="EDEDED"/>
          </a:solidFill>
          <a:ln w="12700">
            <a:miter lim="400000"/>
          </a:ln>
        </p:spPr>
        <p:txBody>
          <a:bodyPr lIns="35719" tIns="35719" rIns="35719" bIns="35719" anchor="ctr"/>
          <a:lstStyle/>
          <a:p>
            <a:pPr defTabSz="410751" hangingPunct="0">
              <a:defRPr sz="2400"/>
            </a:pPr>
            <a:endParaRPr sz="1687" kern="0" dirty="0">
              <a:solidFill>
                <a:srgbClr val="000000"/>
              </a:solidFill>
              <a:latin typeface="Helvetica Light"/>
              <a:sym typeface="Helvetica Light"/>
            </a:endParaRPr>
          </a:p>
        </p:txBody>
      </p:sp>
      <p:sp>
        <p:nvSpPr>
          <p:cNvPr id="162" name="Shape 162"/>
          <p:cNvSpPr/>
          <p:nvPr/>
        </p:nvSpPr>
        <p:spPr>
          <a:xfrm>
            <a:off x="1974139" y="417688"/>
            <a:ext cx="8425970" cy="721416"/>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defTabSz="410751" hangingPunct="0"/>
            <a:r>
              <a:rPr lang="en-US" sz="4219" kern="0" dirty="0"/>
              <a:t>Court Investigator Duties:</a:t>
            </a:r>
            <a:endParaRPr sz="4219" kern="0" dirty="0"/>
          </a:p>
        </p:txBody>
      </p:sp>
      <p:sp>
        <p:nvSpPr>
          <p:cNvPr id="163" name="Shape 163"/>
          <p:cNvSpPr/>
          <p:nvPr/>
        </p:nvSpPr>
        <p:spPr>
          <a:xfrm>
            <a:off x="2030827" y="-940367"/>
            <a:ext cx="8130347" cy="6220357"/>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algn="just" fontAlgn="base"/>
            <a:endParaRPr lang="en-US" sz="1400" b="1" dirty="0">
              <a:solidFill>
                <a:srgbClr val="1F4E79"/>
              </a:solidFill>
              <a:latin typeface="Arial" panose="020B0604020202020204" pitchFamily="34" charset="0"/>
              <a:cs typeface="Arial" panose="020B0604020202020204" pitchFamily="34" charset="0"/>
            </a:endParaRPr>
          </a:p>
          <a:p>
            <a:pPr algn="just" fontAlgn="base"/>
            <a:endParaRPr lang="en-US" sz="1400" b="1" dirty="0">
              <a:solidFill>
                <a:srgbClr val="1F4E79"/>
              </a:solidFill>
              <a:latin typeface="Arial" panose="020B0604020202020204" pitchFamily="34" charset="0"/>
              <a:cs typeface="Arial" panose="020B0604020202020204" pitchFamily="34" charset="0"/>
            </a:endParaRPr>
          </a:p>
          <a:p>
            <a:pPr algn="just" fontAlgn="base"/>
            <a:endParaRPr lang="en-US" sz="1400" b="1" dirty="0">
              <a:solidFill>
                <a:srgbClr val="1F4E79"/>
              </a:solidFill>
              <a:latin typeface="Arial" panose="020B0604020202020204" pitchFamily="34" charset="0"/>
              <a:cs typeface="Arial" panose="020B0604020202020204" pitchFamily="34" charset="0"/>
            </a:endParaRPr>
          </a:p>
          <a:p>
            <a:pPr algn="just" fontAlgn="base"/>
            <a:endParaRPr lang="en-US" sz="1400" b="1" dirty="0">
              <a:solidFill>
                <a:srgbClr val="1F4E79"/>
              </a:solidFill>
              <a:latin typeface="Arial" panose="020B0604020202020204" pitchFamily="34" charset="0"/>
              <a:cs typeface="Arial" panose="020B0604020202020204" pitchFamily="34" charset="0"/>
            </a:endParaRPr>
          </a:p>
          <a:p>
            <a:pPr algn="just" fontAlgn="base"/>
            <a:endParaRPr lang="en-US" sz="1400" b="1" dirty="0">
              <a:solidFill>
                <a:srgbClr val="1F4E79"/>
              </a:solidFill>
              <a:latin typeface="Arial" panose="020B0604020202020204" pitchFamily="34" charset="0"/>
              <a:cs typeface="Arial" panose="020B0604020202020204" pitchFamily="34" charset="0"/>
            </a:endParaRPr>
          </a:p>
          <a:p>
            <a:pPr algn="just" fontAlgn="base"/>
            <a:r>
              <a:rPr lang="en-US" sz="1800" b="1" dirty="0">
                <a:solidFill>
                  <a:srgbClr val="002060"/>
                </a:solidFill>
                <a:latin typeface="Arial" panose="020B0604020202020204" pitchFamily="34" charset="0"/>
                <a:cs typeface="Arial" panose="020B0604020202020204" pitchFamily="34" charset="0"/>
              </a:rPr>
              <a:t>Probate Code section 1850.5(a) </a:t>
            </a:r>
            <a:r>
              <a:rPr lang="en-US" sz="1800" dirty="0">
                <a:solidFill>
                  <a:srgbClr val="002060"/>
                </a:solidFill>
                <a:latin typeface="Arial" panose="020B0604020202020204" pitchFamily="34" charset="0"/>
                <a:cs typeface="Arial" panose="020B0604020202020204" pitchFamily="34" charset="0"/>
              </a:rPr>
              <a:t>provides:</a:t>
            </a:r>
          </a:p>
          <a:p>
            <a:pPr algn="just" fontAlgn="base"/>
            <a:endParaRPr lang="en-US" sz="1400" dirty="0">
              <a:solidFill>
                <a:srgbClr val="1F4E79"/>
              </a:solidFill>
              <a:latin typeface="Arial" panose="020B0604020202020204" pitchFamily="34" charset="0"/>
              <a:cs typeface="Arial" panose="020B0604020202020204" pitchFamily="34" charset="0"/>
            </a:endParaRPr>
          </a:p>
          <a:p>
            <a:pPr fontAlgn="base"/>
            <a:r>
              <a:rPr lang="en-US" sz="1800" b="0" i="0" dirty="0">
                <a:solidFill>
                  <a:srgbClr val="002060"/>
                </a:solidFill>
                <a:effectLst/>
                <a:latin typeface="Arial" panose="020B0604020202020204" pitchFamily="34" charset="0"/>
                <a:cs typeface="Arial" panose="020B0604020202020204" pitchFamily="34" charset="0"/>
              </a:rPr>
              <a:t>(a) Notwithstanding Probate Code section 1850, each limited conservatorship for a developmentally disabled adult, as defined in subdivision (d) of Probate Code section 1801, shall be reviewed by the court one year after the appointment of the conservator and biennially thereafter.</a:t>
            </a:r>
            <a:endParaRPr lang="en-US" sz="1800" dirty="0">
              <a:solidFill>
                <a:srgbClr val="002060"/>
              </a:solidFill>
              <a:latin typeface="Arial" panose="020B0604020202020204" pitchFamily="34" charset="0"/>
              <a:cs typeface="Arial" panose="020B0604020202020204" pitchFamily="34" charset="0"/>
            </a:endParaRPr>
          </a:p>
          <a:p>
            <a:pPr defTabSz="410751" hangingPunct="0">
              <a:spcBef>
                <a:spcPts val="2250"/>
              </a:spcBef>
            </a:pPr>
            <a:endParaRPr sz="1969" kern="0" dirty="0"/>
          </a:p>
        </p:txBody>
      </p:sp>
      <p:sp>
        <p:nvSpPr>
          <p:cNvPr id="164" name="Shape 164"/>
          <p:cNvSpPr/>
          <p:nvPr/>
        </p:nvSpPr>
        <p:spPr>
          <a:xfrm>
            <a:off x="2068176" y="1688290"/>
            <a:ext cx="1212936" cy="80340"/>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5" name="Shape 165"/>
          <p:cNvSpPr/>
          <p:nvPr/>
        </p:nvSpPr>
        <p:spPr>
          <a:xfrm>
            <a:off x="1971811" y="1062883"/>
            <a:ext cx="6924712" cy="533800"/>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gn="l">
              <a:defRPr sz="3200" b="1">
                <a:solidFill>
                  <a:srgbClr val="06304D"/>
                </a:solidFill>
                <a:latin typeface="Arial"/>
                <a:ea typeface="Arial"/>
                <a:cs typeface="Arial"/>
                <a:sym typeface="Arial"/>
              </a:defRPr>
            </a:lvl1pPr>
          </a:lstStyle>
          <a:p>
            <a:pPr defTabSz="410751" hangingPunct="0"/>
            <a:r>
              <a:rPr lang="en-US" sz="3000" kern="0" dirty="0"/>
              <a:t>Probate Code Section 1850.5</a:t>
            </a:r>
            <a:endParaRPr sz="3000" kern="0" dirty="0"/>
          </a:p>
        </p:txBody>
      </p:sp>
      <p:sp>
        <p:nvSpPr>
          <p:cNvPr id="166" name="Shape 166"/>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7" name="Shape 167"/>
          <p:cNvSpPr/>
          <p:nvPr/>
        </p:nvSpPr>
        <p:spPr>
          <a:xfrm>
            <a:off x="1454247" y="5468180"/>
            <a:ext cx="9283506" cy="89619"/>
          </a:xfrm>
          <a:prstGeom prst="rect">
            <a:avLst/>
          </a:prstGeom>
          <a:solidFill>
            <a:srgbClr val="FFC43E"/>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pic>
        <p:nvPicPr>
          <p:cNvPr id="168" name="SOS-generic-logo-horizontal-white.png"/>
          <p:cNvPicPr>
            <a:picLocks noChangeAspect="1"/>
          </p:cNvPicPr>
          <p:nvPr/>
        </p:nvPicPr>
        <p:blipFill>
          <a:blip r:embed="rId3"/>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F149455F-4D6C-D7BD-8CAE-A0BB53CE89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CB734F8C-A0D6-7C0B-DDEF-15E96BB38340}"/>
              </a:ext>
            </a:extLst>
          </p:cNvPr>
          <p:cNvSpPr>
            <a:spLocks noGrp="1"/>
          </p:cNvSpPr>
          <p:nvPr>
            <p:ph type="sldNum" sz="quarter" idx="2"/>
          </p:nvPr>
        </p:nvSpPr>
        <p:spPr>
          <a:xfrm>
            <a:off x="5917310" y="6505277"/>
            <a:ext cx="282129" cy="297389"/>
          </a:xfrm>
        </p:spPr>
        <p:txBody>
          <a:bodyPr/>
          <a:lstStyle/>
          <a:p>
            <a:fld id="{86CB4B4D-7CA3-9044-876B-883B54F8677D}" type="slidenum">
              <a:rPr lang="en-US" smtClean="0">
                <a:solidFill>
                  <a:schemeClr val="bg1"/>
                </a:solidFill>
              </a:rPr>
              <a:t>20</a:t>
            </a:fld>
            <a:endParaRPr lang="en-US" dirty="0">
              <a:solidFill>
                <a:schemeClr val="bg1"/>
              </a:solidFill>
            </a:endParaRP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p:nvPr/>
        </p:nvSpPr>
        <p:spPr>
          <a:xfrm>
            <a:off x="1457966" y="-156231"/>
            <a:ext cx="9276068" cy="7170462"/>
          </a:xfrm>
          <a:prstGeom prst="rect">
            <a:avLst/>
          </a:prstGeom>
          <a:solidFill>
            <a:srgbClr val="EDEDED"/>
          </a:solidFill>
          <a:ln w="12700">
            <a:miter lim="400000"/>
          </a:ln>
        </p:spPr>
        <p:txBody>
          <a:bodyPr lIns="35719" tIns="35719" rIns="35719" bIns="35719" anchor="ctr"/>
          <a:lstStyle/>
          <a:p>
            <a:pPr algn="just" fontAlgn="base"/>
            <a:endParaRPr lang="en-US" sz="1200" b="1" dirty="0">
              <a:solidFill>
                <a:srgbClr val="1F4E79"/>
              </a:solidFill>
              <a:latin typeface="Arial" panose="020B0604020202020204" pitchFamily="34" charset="0"/>
              <a:cs typeface="Arial" panose="020B0604020202020204" pitchFamily="34" charset="0"/>
            </a:endParaRPr>
          </a:p>
          <a:p>
            <a:pPr algn="just" fontAlgn="base"/>
            <a:endParaRPr lang="en-US" sz="1400" b="1" dirty="0">
              <a:solidFill>
                <a:srgbClr val="1F4E79"/>
              </a:solidFill>
              <a:latin typeface="Arial" panose="020B0604020202020204" pitchFamily="34" charset="0"/>
              <a:cs typeface="Arial" panose="020B0604020202020204" pitchFamily="34" charset="0"/>
            </a:endParaRPr>
          </a:p>
          <a:p>
            <a:pPr algn="just" fontAlgn="base"/>
            <a:r>
              <a:rPr lang="en-US" sz="1300" b="1" dirty="0">
                <a:solidFill>
                  <a:srgbClr val="002060"/>
                </a:solidFill>
                <a:latin typeface="Arial" panose="020B0604020202020204" pitchFamily="34" charset="0"/>
                <a:cs typeface="Arial" panose="020B0604020202020204" pitchFamily="34" charset="0"/>
              </a:rPr>
              <a:t>Probate Code section 1851(a)(1)(E) </a:t>
            </a:r>
            <a:r>
              <a:rPr lang="en-US" sz="1300" dirty="0">
                <a:solidFill>
                  <a:srgbClr val="002060"/>
                </a:solidFill>
                <a:latin typeface="Arial" panose="020B0604020202020204" pitchFamily="34" charset="0"/>
                <a:cs typeface="Arial" panose="020B0604020202020204" pitchFamily="34" charset="0"/>
              </a:rPr>
              <a:t>provides:</a:t>
            </a:r>
          </a:p>
          <a:p>
            <a:pPr algn="just" fontAlgn="base"/>
            <a:endParaRPr lang="en-US" sz="1400" dirty="0">
              <a:solidFill>
                <a:srgbClr val="002060"/>
              </a:solidFill>
              <a:latin typeface="Arial" panose="020B0604020202020204" pitchFamily="34" charset="0"/>
              <a:cs typeface="Arial" panose="020B0604020202020204" pitchFamily="34" charset="0"/>
            </a:endParaRPr>
          </a:p>
          <a:p>
            <a:pPr algn="l" fontAlgn="base"/>
            <a:r>
              <a:rPr lang="en-US" sz="1250" b="0" i="0" dirty="0">
                <a:solidFill>
                  <a:srgbClr val="002060"/>
                </a:solidFill>
                <a:effectLst/>
                <a:latin typeface="Arial" panose="020B0604020202020204" pitchFamily="34" charset="0"/>
                <a:cs typeface="Arial" panose="020B0604020202020204" pitchFamily="34" charset="0"/>
              </a:rPr>
              <a:t>(a) (1) If court review is required pursuant to Probate Code section 1850 or 1850.5, </a:t>
            </a:r>
            <a:r>
              <a:rPr lang="en-US" sz="1250" b="1" i="0" dirty="0">
                <a:solidFill>
                  <a:srgbClr val="002060"/>
                </a:solidFill>
                <a:effectLst/>
                <a:latin typeface="Arial" panose="020B0604020202020204" pitchFamily="34" charset="0"/>
                <a:cs typeface="Arial" panose="020B0604020202020204" pitchFamily="34" charset="0"/>
              </a:rPr>
              <a:t>the court investigator shall</a:t>
            </a:r>
            <a:r>
              <a:rPr lang="en-US" sz="1250" b="0" i="0" dirty="0">
                <a:solidFill>
                  <a:srgbClr val="002060"/>
                </a:solidFill>
                <a:effectLst/>
                <a:latin typeface="Arial" panose="020B0604020202020204" pitchFamily="34" charset="0"/>
                <a:cs typeface="Arial" panose="020B0604020202020204" pitchFamily="34" charset="0"/>
              </a:rPr>
              <a:t>, without prior notice to the conservator except as ordered by the court for necessity or to prevent harm to the conservatee, visit the conservatee. The court investigator shall inform the conservatee personally that the conservatee is under a conservatorship and shall give the name of the conservator to the conservatee. </a:t>
            </a:r>
            <a:r>
              <a:rPr lang="en-US" sz="1250" b="1" i="0" dirty="0">
                <a:solidFill>
                  <a:srgbClr val="002060"/>
                </a:solidFill>
                <a:effectLst/>
                <a:latin typeface="Arial" panose="020B0604020202020204" pitchFamily="34" charset="0"/>
                <a:cs typeface="Arial" panose="020B0604020202020204" pitchFamily="34" charset="0"/>
              </a:rPr>
              <a:t>The court investigator shall determine all of the following</a:t>
            </a:r>
            <a:r>
              <a:rPr lang="en-US" sz="1250" b="0" i="0" dirty="0">
                <a:solidFill>
                  <a:srgbClr val="002060"/>
                </a:solidFill>
                <a:effectLst/>
                <a:latin typeface="Arial" panose="020B0604020202020204" pitchFamily="34" charset="0"/>
                <a:cs typeface="Arial" panose="020B0604020202020204" pitchFamily="34" charset="0"/>
              </a:rPr>
              <a:t>: ….</a:t>
            </a:r>
          </a:p>
          <a:p>
            <a:pPr algn="l" fontAlgn="base"/>
            <a:endParaRPr lang="en-US" sz="1250" b="0" i="0" dirty="0">
              <a:solidFill>
                <a:srgbClr val="002060"/>
              </a:solidFill>
              <a:effectLst/>
              <a:latin typeface="Arial" panose="020B0604020202020204" pitchFamily="34" charset="0"/>
              <a:cs typeface="Arial" panose="020B0604020202020204" pitchFamily="34" charset="0"/>
            </a:endParaRPr>
          </a:p>
          <a:p>
            <a:pPr algn="l" fontAlgn="base"/>
            <a:r>
              <a:rPr lang="en-US" sz="1250" b="0" i="0" dirty="0">
                <a:solidFill>
                  <a:srgbClr val="002060"/>
                </a:solidFill>
                <a:effectLst/>
                <a:latin typeface="Arial" panose="020B0604020202020204" pitchFamily="34" charset="0"/>
                <a:cs typeface="Arial" panose="020B0604020202020204" pitchFamily="34" charset="0"/>
              </a:rPr>
              <a:t>(E) (i) If the conservatee is incapable of communicating, with or without reasonable accommodations, a desire to participate in the voting process and may be disqualified from voting pursuant to Elections Code section 2208 or 2209.</a:t>
            </a:r>
          </a:p>
          <a:p>
            <a:pPr algn="l" fontAlgn="base"/>
            <a:r>
              <a:rPr lang="en-US" sz="1250" b="0" i="0" dirty="0">
                <a:solidFill>
                  <a:srgbClr val="002060"/>
                </a:solidFill>
                <a:effectLst/>
                <a:latin typeface="Arial" panose="020B0604020202020204" pitchFamily="34" charset="0"/>
                <a:cs typeface="Arial" panose="020B0604020202020204" pitchFamily="34" charset="0"/>
              </a:rPr>
              <a:t>(ii) The conservatee shall not be disqualified from voting on the basis that the conservatee does, or would need to do, any of the following to complete an affidavit of voter registration:</a:t>
            </a:r>
          </a:p>
          <a:p>
            <a:pPr algn="l" fontAlgn="base"/>
            <a:endParaRPr lang="en-US" sz="1250" b="0" i="0" dirty="0">
              <a:solidFill>
                <a:srgbClr val="002060"/>
              </a:solidFill>
              <a:effectLst/>
              <a:latin typeface="Arial" panose="020B0604020202020204" pitchFamily="34" charset="0"/>
              <a:cs typeface="Arial" panose="020B0604020202020204" pitchFamily="34" charset="0"/>
            </a:endParaRPr>
          </a:p>
          <a:p>
            <a:pPr lvl="1" fontAlgn="base"/>
            <a:r>
              <a:rPr lang="en-US" sz="1250" b="0" i="0" dirty="0">
                <a:solidFill>
                  <a:srgbClr val="002060"/>
                </a:solidFill>
                <a:effectLst/>
                <a:latin typeface="Arial" panose="020B0604020202020204" pitchFamily="34" charset="0"/>
                <a:cs typeface="Arial" panose="020B0604020202020204" pitchFamily="34" charset="0"/>
              </a:rPr>
              <a:t>(I) Signs the affidavit of voter registration with a mark or a cross pursuant to subdivision (b) of Section 2150 of the Elections Code.</a:t>
            </a:r>
          </a:p>
          <a:p>
            <a:pPr lvl="1" fontAlgn="base"/>
            <a:r>
              <a:rPr lang="en-US" sz="1250" b="0" i="0" dirty="0">
                <a:solidFill>
                  <a:srgbClr val="002060"/>
                </a:solidFill>
                <a:effectLst/>
                <a:latin typeface="Arial" panose="020B0604020202020204" pitchFamily="34" charset="0"/>
                <a:cs typeface="Arial" panose="020B0604020202020204" pitchFamily="34" charset="0"/>
              </a:rPr>
              <a:t>(II) Signs the affidavit of voter registration by means of a signature stamp pursuant to Section 354.5 of the Elections Code.</a:t>
            </a:r>
          </a:p>
          <a:p>
            <a:pPr lvl="1" fontAlgn="base"/>
            <a:r>
              <a:rPr lang="en-US" sz="1250" b="0" i="0" dirty="0">
                <a:solidFill>
                  <a:srgbClr val="002060"/>
                </a:solidFill>
                <a:effectLst/>
                <a:latin typeface="Arial" panose="020B0604020202020204" pitchFamily="34" charset="0"/>
                <a:cs typeface="Arial" panose="020B0604020202020204" pitchFamily="34" charset="0"/>
              </a:rPr>
              <a:t>(III) Completes the affidavit of voter registration with the assistance of another person pursuant to subdivision (d) of Section 2150 of the Elections Code.</a:t>
            </a:r>
          </a:p>
          <a:p>
            <a:pPr lvl="1" fontAlgn="base"/>
            <a:r>
              <a:rPr lang="en-US" sz="1250" b="0" i="0" dirty="0">
                <a:solidFill>
                  <a:srgbClr val="002060"/>
                </a:solidFill>
                <a:effectLst/>
                <a:latin typeface="Arial" panose="020B0604020202020204" pitchFamily="34" charset="0"/>
                <a:cs typeface="Arial" panose="020B0604020202020204" pitchFamily="34" charset="0"/>
              </a:rPr>
              <a:t>(IV) Completes the affidavit of voter registration with reasonable accommodations.</a:t>
            </a:r>
            <a:endParaRPr lang="en-US" sz="1250" dirty="0">
              <a:solidFill>
                <a:srgbClr val="002060"/>
              </a:solidFill>
              <a:latin typeface="Arial" panose="020B0604020202020204" pitchFamily="34" charset="0"/>
              <a:cs typeface="Arial" panose="020B0604020202020204" pitchFamily="34" charset="0"/>
            </a:endParaRPr>
          </a:p>
          <a:p>
            <a:pPr defTabSz="410751" hangingPunct="0">
              <a:defRPr sz="2400"/>
            </a:pPr>
            <a:endParaRPr sz="1687" kern="0" dirty="0">
              <a:solidFill>
                <a:srgbClr val="000000"/>
              </a:solidFill>
              <a:latin typeface="Helvetica Light"/>
              <a:sym typeface="Helvetica Light"/>
            </a:endParaRPr>
          </a:p>
        </p:txBody>
      </p:sp>
      <p:sp>
        <p:nvSpPr>
          <p:cNvPr id="162" name="Shape 162"/>
          <p:cNvSpPr/>
          <p:nvPr/>
        </p:nvSpPr>
        <p:spPr>
          <a:xfrm>
            <a:off x="1946139" y="181821"/>
            <a:ext cx="8428298" cy="721416"/>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defTabSz="410751" hangingPunct="0"/>
            <a:r>
              <a:rPr lang="en-US" sz="4219" kern="0" dirty="0"/>
              <a:t>Court Investigator Duties:</a:t>
            </a:r>
            <a:endParaRPr sz="4219" kern="0" dirty="0"/>
          </a:p>
        </p:txBody>
      </p:sp>
      <p:sp>
        <p:nvSpPr>
          <p:cNvPr id="163" name="Shape 163"/>
          <p:cNvSpPr/>
          <p:nvPr/>
        </p:nvSpPr>
        <p:spPr>
          <a:xfrm>
            <a:off x="2030827" y="1979854"/>
            <a:ext cx="8130347" cy="379912"/>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defTabSz="410751" hangingPunct="0">
              <a:spcBef>
                <a:spcPts val="2250"/>
              </a:spcBef>
            </a:pPr>
            <a:endParaRPr lang="en-US" sz="1969" kern="0" dirty="0"/>
          </a:p>
        </p:txBody>
      </p:sp>
      <p:sp>
        <p:nvSpPr>
          <p:cNvPr id="164" name="Shape 164"/>
          <p:cNvSpPr/>
          <p:nvPr/>
        </p:nvSpPr>
        <p:spPr>
          <a:xfrm>
            <a:off x="2030827" y="1361205"/>
            <a:ext cx="1212936" cy="80340"/>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5" name="Shape 165"/>
          <p:cNvSpPr/>
          <p:nvPr/>
        </p:nvSpPr>
        <p:spPr>
          <a:xfrm>
            <a:off x="1946139" y="834880"/>
            <a:ext cx="6946807" cy="533800"/>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3200" b="1">
                <a:solidFill>
                  <a:srgbClr val="06304D"/>
                </a:solidFill>
                <a:latin typeface="Arial"/>
                <a:ea typeface="Arial"/>
                <a:cs typeface="Arial"/>
                <a:sym typeface="Arial"/>
              </a:defRPr>
            </a:lvl1pPr>
          </a:lstStyle>
          <a:p>
            <a:pPr defTabSz="410751" hangingPunct="0"/>
            <a:r>
              <a:rPr lang="en-US" sz="3000" kern="0" dirty="0"/>
              <a:t>Probate Code Section 1851(a)(1)(E)</a:t>
            </a:r>
            <a:endParaRPr sz="3000" kern="0" dirty="0"/>
          </a:p>
        </p:txBody>
      </p:sp>
      <p:sp>
        <p:nvSpPr>
          <p:cNvPr id="166" name="Shape 166"/>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7" name="Shape 167"/>
          <p:cNvSpPr/>
          <p:nvPr/>
        </p:nvSpPr>
        <p:spPr>
          <a:xfrm>
            <a:off x="1454247" y="5468180"/>
            <a:ext cx="9283506" cy="89619"/>
          </a:xfrm>
          <a:prstGeom prst="rect">
            <a:avLst/>
          </a:prstGeom>
          <a:solidFill>
            <a:srgbClr val="FFC43E"/>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pic>
        <p:nvPicPr>
          <p:cNvPr id="168" name="SOS-generic-logo-horizontal-white.png"/>
          <p:cNvPicPr>
            <a:picLocks noChangeAspect="1"/>
          </p:cNvPicPr>
          <p:nvPr/>
        </p:nvPicPr>
        <p:blipFill>
          <a:blip r:embed="rId3"/>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F149455F-4D6C-D7BD-8CAE-A0BB53CE89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7CF6503C-431E-0FDC-2FA3-E9156DED2777}"/>
              </a:ext>
            </a:extLst>
          </p:cNvPr>
          <p:cNvSpPr>
            <a:spLocks noGrp="1"/>
          </p:cNvSpPr>
          <p:nvPr>
            <p:ph type="sldNum" sz="quarter" idx="2"/>
          </p:nvPr>
        </p:nvSpPr>
        <p:spPr>
          <a:xfrm>
            <a:off x="5917310" y="6505277"/>
            <a:ext cx="282129" cy="297389"/>
          </a:xfrm>
        </p:spPr>
        <p:txBody>
          <a:bodyPr/>
          <a:lstStyle/>
          <a:p>
            <a:fld id="{86CB4B4D-7CA3-9044-876B-883B54F8677D}" type="slidenum">
              <a:rPr lang="en-US" smtClean="0">
                <a:solidFill>
                  <a:schemeClr val="bg1"/>
                </a:solidFill>
              </a:rPr>
              <a:t>21</a:t>
            </a:fld>
            <a:endParaRPr lang="en-US" dirty="0">
              <a:solidFill>
                <a:schemeClr val="bg1"/>
              </a:solidFill>
            </a:endParaRPr>
          </a:p>
        </p:txBody>
      </p:sp>
    </p:spTree>
    <p:extLst>
      <p:ext uri="{BB962C8B-B14F-4D97-AF65-F5344CB8AC3E}">
        <p14:creationId xmlns:p14="http://schemas.microsoft.com/office/powerpoint/2010/main" val="3071133536"/>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p:nvPr/>
        </p:nvSpPr>
        <p:spPr>
          <a:xfrm>
            <a:off x="1459357" y="-108826"/>
            <a:ext cx="9276068" cy="7170462"/>
          </a:xfrm>
          <a:prstGeom prst="rect">
            <a:avLst/>
          </a:prstGeom>
          <a:solidFill>
            <a:srgbClr val="EDEDED"/>
          </a:solidFill>
          <a:ln w="12700">
            <a:miter lim="400000"/>
          </a:ln>
        </p:spPr>
        <p:txBody>
          <a:bodyPr lIns="35719" tIns="35719" rIns="35719" bIns="35719" anchor="ctr"/>
          <a:lstStyle/>
          <a:p>
            <a:pPr defTabSz="410751" hangingPunct="0">
              <a:defRPr sz="2400"/>
            </a:pPr>
            <a:endParaRPr sz="1687" kern="0" dirty="0">
              <a:solidFill>
                <a:srgbClr val="000000"/>
              </a:solidFill>
              <a:latin typeface="Helvetica Light"/>
              <a:sym typeface="Helvetica Light"/>
            </a:endParaRPr>
          </a:p>
        </p:txBody>
      </p:sp>
      <p:sp>
        <p:nvSpPr>
          <p:cNvPr id="162" name="Shape 162"/>
          <p:cNvSpPr/>
          <p:nvPr/>
        </p:nvSpPr>
        <p:spPr>
          <a:xfrm>
            <a:off x="1974139" y="417688"/>
            <a:ext cx="8425970" cy="721416"/>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defTabSz="410751" hangingPunct="0"/>
            <a:r>
              <a:rPr lang="en-US" sz="4219" kern="0" dirty="0"/>
              <a:t>Court Investigator Duties:</a:t>
            </a:r>
            <a:endParaRPr sz="4219" kern="0" dirty="0"/>
          </a:p>
        </p:txBody>
      </p:sp>
      <p:sp>
        <p:nvSpPr>
          <p:cNvPr id="163" name="Shape 163"/>
          <p:cNvSpPr/>
          <p:nvPr/>
        </p:nvSpPr>
        <p:spPr>
          <a:xfrm>
            <a:off x="2030827" y="-1055785"/>
            <a:ext cx="8130347" cy="6451190"/>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algn="just" fontAlgn="base"/>
            <a:endParaRPr lang="en-US" sz="1400" b="1" dirty="0">
              <a:solidFill>
                <a:srgbClr val="1F4E79"/>
              </a:solidFill>
              <a:latin typeface="Arial" panose="020B0604020202020204" pitchFamily="34" charset="0"/>
              <a:cs typeface="Arial" panose="020B0604020202020204" pitchFamily="34" charset="0"/>
            </a:endParaRPr>
          </a:p>
          <a:p>
            <a:pPr algn="just" fontAlgn="base"/>
            <a:endParaRPr lang="en-US" sz="1400" b="1" dirty="0">
              <a:solidFill>
                <a:srgbClr val="1F4E79"/>
              </a:solidFill>
              <a:latin typeface="Arial" panose="020B0604020202020204" pitchFamily="34" charset="0"/>
              <a:cs typeface="Arial" panose="020B0604020202020204" pitchFamily="34" charset="0"/>
            </a:endParaRPr>
          </a:p>
          <a:p>
            <a:pPr algn="just" fontAlgn="base"/>
            <a:endParaRPr lang="en-US" sz="1400" b="1" dirty="0">
              <a:solidFill>
                <a:srgbClr val="1F4E79"/>
              </a:solidFill>
              <a:latin typeface="Arial" panose="020B0604020202020204" pitchFamily="34" charset="0"/>
              <a:cs typeface="Arial" panose="020B0604020202020204" pitchFamily="34" charset="0"/>
            </a:endParaRPr>
          </a:p>
          <a:p>
            <a:pPr algn="just" fontAlgn="base"/>
            <a:endParaRPr lang="en-US" sz="1400" b="1" dirty="0">
              <a:solidFill>
                <a:srgbClr val="1F4E79"/>
              </a:solidFill>
              <a:latin typeface="Arial" panose="020B0604020202020204" pitchFamily="34" charset="0"/>
              <a:cs typeface="Arial" panose="020B0604020202020204" pitchFamily="34" charset="0"/>
            </a:endParaRPr>
          </a:p>
          <a:p>
            <a:pPr algn="just" fontAlgn="base"/>
            <a:endParaRPr lang="en-US" sz="1400" b="1" dirty="0">
              <a:solidFill>
                <a:srgbClr val="1F4E79"/>
              </a:solidFill>
              <a:latin typeface="Arial" panose="020B0604020202020204" pitchFamily="34" charset="0"/>
              <a:cs typeface="Arial" panose="020B0604020202020204" pitchFamily="34" charset="0"/>
            </a:endParaRPr>
          </a:p>
          <a:p>
            <a:pPr algn="just" fontAlgn="base"/>
            <a:r>
              <a:rPr lang="en-US" sz="1700" b="1" dirty="0">
                <a:solidFill>
                  <a:srgbClr val="002060"/>
                </a:solidFill>
                <a:latin typeface="Arial" panose="020B0604020202020204" pitchFamily="34" charset="0"/>
                <a:cs typeface="Arial" panose="020B0604020202020204" pitchFamily="34" charset="0"/>
              </a:rPr>
              <a:t>Elections Code section 2209 </a:t>
            </a:r>
            <a:r>
              <a:rPr lang="en-US" sz="1700" dirty="0">
                <a:solidFill>
                  <a:srgbClr val="002060"/>
                </a:solidFill>
                <a:latin typeface="Arial" panose="020B0604020202020204" pitchFamily="34" charset="0"/>
                <a:cs typeface="Arial" panose="020B0604020202020204" pitchFamily="34" charset="0"/>
              </a:rPr>
              <a:t>provides:</a:t>
            </a:r>
          </a:p>
          <a:p>
            <a:pPr algn="just" fontAlgn="base"/>
            <a:r>
              <a:rPr lang="en-US" sz="1700" b="0" i="0" dirty="0">
                <a:solidFill>
                  <a:srgbClr val="002060"/>
                </a:solidFill>
                <a:effectLst/>
                <a:latin typeface="Arial"/>
                <a:cs typeface="Arial"/>
              </a:rPr>
              <a:t>For conservatorships established pursuant to Division 4 (commencing with Section 1400) of the Probate Code,</a:t>
            </a:r>
            <a:r>
              <a:rPr lang="en-US" sz="1700" dirty="0">
                <a:solidFill>
                  <a:srgbClr val="002060"/>
                </a:solidFill>
                <a:latin typeface="Arial"/>
                <a:cs typeface="Arial"/>
              </a:rPr>
              <a:t> </a:t>
            </a:r>
            <a:r>
              <a:rPr lang="en-US" sz="1700" b="0" i="0" dirty="0">
                <a:solidFill>
                  <a:srgbClr val="002060"/>
                </a:solidFill>
                <a:effectLst/>
                <a:latin typeface="Arial"/>
                <a:cs typeface="Arial"/>
              </a:rPr>
              <a:t>the </a:t>
            </a:r>
            <a:r>
              <a:rPr lang="en-US" sz="1700" b="1" i="0" dirty="0">
                <a:solidFill>
                  <a:srgbClr val="002060"/>
                </a:solidFill>
                <a:effectLst/>
                <a:latin typeface="Arial"/>
                <a:cs typeface="Arial"/>
              </a:rPr>
              <a:t>court investigator shall</a:t>
            </a:r>
            <a:r>
              <a:rPr lang="en-US" sz="1700" b="1" dirty="0">
                <a:solidFill>
                  <a:srgbClr val="002060"/>
                </a:solidFill>
                <a:latin typeface="Arial"/>
                <a:cs typeface="Arial"/>
              </a:rPr>
              <a:t>:</a:t>
            </a:r>
            <a:endParaRPr lang="en-US" sz="1700" dirty="0">
              <a:solidFill>
                <a:srgbClr val="002060"/>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sz="1700" b="0" i="0" u="sng" dirty="0">
                <a:solidFill>
                  <a:srgbClr val="002060"/>
                </a:solidFill>
                <a:effectLst/>
                <a:latin typeface="Arial"/>
                <a:cs typeface="Arial"/>
              </a:rPr>
              <a:t>during the yearly or biennial review of the conservatorship</a:t>
            </a:r>
            <a:r>
              <a:rPr lang="en-US" sz="1700" b="0" i="0" dirty="0">
                <a:solidFill>
                  <a:srgbClr val="002060"/>
                </a:solidFill>
                <a:effectLst/>
                <a:latin typeface="Arial"/>
                <a:cs typeface="Arial"/>
              </a:rPr>
              <a:t> as required by Chapter 2 (commencing with Section 1850) of Part 3 of Division 4 of the Probate Code,</a:t>
            </a:r>
            <a:r>
              <a:rPr lang="en-US" sz="1700" dirty="0">
                <a:solidFill>
                  <a:srgbClr val="002060"/>
                </a:solidFill>
                <a:latin typeface="Arial"/>
                <a:cs typeface="Arial"/>
              </a:rPr>
              <a:t> </a:t>
            </a:r>
            <a:r>
              <a:rPr lang="en-US" sz="1700" b="1" i="0" dirty="0">
                <a:solidFill>
                  <a:srgbClr val="002060"/>
                </a:solidFill>
                <a:effectLst/>
                <a:latin typeface="Arial"/>
                <a:cs typeface="Arial"/>
              </a:rPr>
              <a:t>review the person’s capability of communicating, with or without reasonable accommodations, a desire to participate in the voting process.</a:t>
            </a:r>
          </a:p>
          <a:p>
            <a:pPr defTabSz="410751" hangingPunct="0">
              <a:spcBef>
                <a:spcPts val="2250"/>
              </a:spcBef>
            </a:pPr>
            <a:endParaRPr sz="1969" kern="0" dirty="0"/>
          </a:p>
        </p:txBody>
      </p:sp>
      <p:sp>
        <p:nvSpPr>
          <p:cNvPr id="164" name="Shape 164"/>
          <p:cNvSpPr/>
          <p:nvPr/>
        </p:nvSpPr>
        <p:spPr>
          <a:xfrm>
            <a:off x="2068176" y="1688290"/>
            <a:ext cx="1212936" cy="80340"/>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5" name="Shape 165"/>
          <p:cNvSpPr/>
          <p:nvPr/>
        </p:nvSpPr>
        <p:spPr>
          <a:xfrm>
            <a:off x="1971811" y="1033301"/>
            <a:ext cx="5962068" cy="533800"/>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gn="l">
              <a:defRPr sz="3200" b="1">
                <a:solidFill>
                  <a:srgbClr val="06304D"/>
                </a:solidFill>
                <a:latin typeface="Arial"/>
                <a:ea typeface="Arial"/>
                <a:cs typeface="Arial"/>
                <a:sym typeface="Arial"/>
              </a:defRPr>
            </a:lvl1pPr>
          </a:lstStyle>
          <a:p>
            <a:pPr defTabSz="410751" hangingPunct="0"/>
            <a:r>
              <a:rPr lang="en-US" sz="3000" kern="0" dirty="0"/>
              <a:t>Elections Code Section 2209</a:t>
            </a:r>
            <a:endParaRPr sz="3000" kern="0" dirty="0"/>
          </a:p>
        </p:txBody>
      </p:sp>
      <p:sp>
        <p:nvSpPr>
          <p:cNvPr id="166" name="Shape 166"/>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7" name="Shape 167"/>
          <p:cNvSpPr/>
          <p:nvPr/>
        </p:nvSpPr>
        <p:spPr>
          <a:xfrm>
            <a:off x="1454247" y="5468180"/>
            <a:ext cx="9283506" cy="89619"/>
          </a:xfrm>
          <a:prstGeom prst="rect">
            <a:avLst/>
          </a:prstGeom>
          <a:solidFill>
            <a:srgbClr val="FFC43E"/>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pic>
        <p:nvPicPr>
          <p:cNvPr id="168" name="SOS-generic-logo-horizontal-white.png"/>
          <p:cNvPicPr>
            <a:picLocks noChangeAspect="1"/>
          </p:cNvPicPr>
          <p:nvPr/>
        </p:nvPicPr>
        <p:blipFill>
          <a:blip r:embed="rId3"/>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F149455F-4D6C-D7BD-8CAE-A0BB53CE89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AEAD4019-69BB-2854-E50E-2860BD447167}"/>
              </a:ext>
            </a:extLst>
          </p:cNvPr>
          <p:cNvSpPr>
            <a:spLocks noGrp="1"/>
          </p:cNvSpPr>
          <p:nvPr>
            <p:ph type="sldNum" sz="quarter" idx="2"/>
          </p:nvPr>
        </p:nvSpPr>
        <p:spPr>
          <a:xfrm>
            <a:off x="5917310" y="6505277"/>
            <a:ext cx="282129" cy="297389"/>
          </a:xfrm>
        </p:spPr>
        <p:txBody>
          <a:bodyPr/>
          <a:lstStyle/>
          <a:p>
            <a:fld id="{86CB4B4D-7CA3-9044-876B-883B54F8677D}" type="slidenum">
              <a:rPr lang="en-US" smtClean="0">
                <a:solidFill>
                  <a:schemeClr val="bg1"/>
                </a:solidFill>
              </a:rPr>
              <a:t>22</a:t>
            </a:fld>
            <a:endParaRPr lang="en-US" dirty="0">
              <a:solidFill>
                <a:schemeClr val="bg1"/>
              </a:solidFill>
            </a:endParaRPr>
          </a:p>
        </p:txBody>
      </p:sp>
    </p:spTree>
    <p:extLst>
      <p:ext uri="{BB962C8B-B14F-4D97-AF65-F5344CB8AC3E}">
        <p14:creationId xmlns:p14="http://schemas.microsoft.com/office/powerpoint/2010/main" val="2458706907"/>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p:nvPr/>
        </p:nvSpPr>
        <p:spPr>
          <a:xfrm>
            <a:off x="1459357" y="-108826"/>
            <a:ext cx="9276068" cy="7170462"/>
          </a:xfrm>
          <a:prstGeom prst="rect">
            <a:avLst/>
          </a:prstGeom>
          <a:solidFill>
            <a:srgbClr val="EDEDED"/>
          </a:solidFill>
          <a:ln w="12700">
            <a:miter lim="400000"/>
          </a:ln>
        </p:spPr>
        <p:txBody>
          <a:bodyPr lIns="35719" tIns="35719" rIns="35719" bIns="35719" anchor="ctr"/>
          <a:lstStyle/>
          <a:p>
            <a:pPr defTabSz="410751" hangingPunct="0">
              <a:defRPr sz="2400"/>
            </a:pPr>
            <a:endParaRPr sz="1687" kern="0" dirty="0">
              <a:solidFill>
                <a:srgbClr val="000000"/>
              </a:solidFill>
              <a:latin typeface="Helvetica Light"/>
              <a:sym typeface="Helvetica Light"/>
            </a:endParaRPr>
          </a:p>
        </p:txBody>
      </p:sp>
      <p:sp>
        <p:nvSpPr>
          <p:cNvPr id="162" name="Shape 162"/>
          <p:cNvSpPr/>
          <p:nvPr/>
        </p:nvSpPr>
        <p:spPr>
          <a:xfrm>
            <a:off x="2068176" y="34363"/>
            <a:ext cx="8428298" cy="721416"/>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defTabSz="410751" hangingPunct="0"/>
            <a:r>
              <a:rPr lang="en-US" sz="4219" kern="0" dirty="0"/>
              <a:t>Court Investigator Duties:</a:t>
            </a:r>
            <a:endParaRPr sz="4219" kern="0" dirty="0"/>
          </a:p>
        </p:txBody>
      </p:sp>
      <p:sp>
        <p:nvSpPr>
          <p:cNvPr id="163" name="Shape 163"/>
          <p:cNvSpPr/>
          <p:nvPr/>
        </p:nvSpPr>
        <p:spPr>
          <a:xfrm>
            <a:off x="2030827" y="-1786754"/>
            <a:ext cx="8130347" cy="7913128"/>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algn="just" fontAlgn="base"/>
            <a:endParaRPr lang="en-US" sz="1200" b="0" i="0" dirty="0">
              <a:solidFill>
                <a:srgbClr val="1F4E79"/>
              </a:solidFill>
              <a:effectLst/>
              <a:latin typeface="Arial" panose="020B0604020202020204" pitchFamily="34" charset="0"/>
              <a:cs typeface="Arial" panose="020B0604020202020204" pitchFamily="34" charset="0"/>
            </a:endParaRPr>
          </a:p>
          <a:p>
            <a:pPr algn="just" fontAlgn="base"/>
            <a:endParaRPr lang="en-US" sz="1200" dirty="0">
              <a:solidFill>
                <a:srgbClr val="1F4E79"/>
              </a:solidFill>
              <a:latin typeface="Arial" panose="020B0604020202020204" pitchFamily="34" charset="0"/>
              <a:cs typeface="Arial" panose="020B0604020202020204" pitchFamily="34" charset="0"/>
            </a:endParaRPr>
          </a:p>
          <a:p>
            <a:pPr algn="just" fontAlgn="base"/>
            <a:endParaRPr lang="en-US" sz="1200" b="0" i="0" dirty="0">
              <a:solidFill>
                <a:srgbClr val="1F4E79"/>
              </a:solidFill>
              <a:effectLst/>
              <a:latin typeface="Arial" panose="020B0604020202020204" pitchFamily="34" charset="0"/>
              <a:cs typeface="Arial" panose="020B0604020202020204" pitchFamily="34" charset="0"/>
            </a:endParaRPr>
          </a:p>
          <a:p>
            <a:pPr algn="just" fontAlgn="base"/>
            <a:endParaRPr lang="en-US" sz="1200" dirty="0">
              <a:solidFill>
                <a:srgbClr val="1F4E79"/>
              </a:solidFill>
              <a:latin typeface="Arial" panose="020B0604020202020204" pitchFamily="34" charset="0"/>
              <a:cs typeface="Arial" panose="020B0604020202020204" pitchFamily="34" charset="0"/>
            </a:endParaRPr>
          </a:p>
          <a:p>
            <a:pPr algn="just" fontAlgn="base"/>
            <a:endParaRPr lang="en-US" sz="1200" b="0" i="0" dirty="0">
              <a:solidFill>
                <a:srgbClr val="1F4E79"/>
              </a:solidFill>
              <a:effectLst/>
              <a:latin typeface="Arial" panose="020B0604020202020204" pitchFamily="34" charset="0"/>
              <a:cs typeface="Arial" panose="020B0604020202020204" pitchFamily="34" charset="0"/>
            </a:endParaRPr>
          </a:p>
          <a:p>
            <a:pPr algn="just" fontAlgn="base">
              <a:spcBef>
                <a:spcPts val="1500"/>
              </a:spcBef>
            </a:pPr>
            <a:endParaRPr lang="en-US" sz="1200" b="0" i="0" dirty="0">
              <a:solidFill>
                <a:srgbClr val="1F4E79"/>
              </a:solidFill>
              <a:effectLst/>
              <a:latin typeface="Arial" panose="020B0604020202020204" pitchFamily="34" charset="0"/>
              <a:cs typeface="Arial" panose="020B0604020202020204" pitchFamily="34" charset="0"/>
            </a:endParaRPr>
          </a:p>
          <a:p>
            <a:pPr algn="just" fontAlgn="base">
              <a:spcBef>
                <a:spcPts val="1500"/>
              </a:spcBef>
            </a:pPr>
            <a:r>
              <a:rPr lang="en-US" sz="1200" b="0" i="0" dirty="0">
                <a:solidFill>
                  <a:srgbClr val="002060"/>
                </a:solidFill>
                <a:effectLst/>
                <a:latin typeface="Arial" panose="020B0604020202020204" pitchFamily="34" charset="0"/>
                <a:cs typeface="Arial" panose="020B0604020202020204" pitchFamily="34" charset="0"/>
              </a:rPr>
              <a:t>If the person has been disqualified from voting </a:t>
            </a:r>
            <a:endParaRPr lang="en-US" sz="1200" dirty="0">
              <a:solidFill>
                <a:srgbClr val="002060"/>
              </a:solidFill>
              <a:latin typeface="Arial" panose="020B0604020202020204" pitchFamily="34" charset="0"/>
              <a:cs typeface="Arial" panose="020B0604020202020204" pitchFamily="34" charset="0"/>
            </a:endParaRPr>
          </a:p>
          <a:p>
            <a:pPr marL="285750" indent="-285750" fontAlgn="base">
              <a:spcBef>
                <a:spcPts val="1500"/>
              </a:spcBef>
              <a:buFont typeface="Arial" panose="020B0604020202020204" pitchFamily="34" charset="0"/>
              <a:buChar char="•"/>
            </a:pPr>
            <a:r>
              <a:rPr lang="en-US" sz="1200" b="0" i="0" dirty="0">
                <a:solidFill>
                  <a:srgbClr val="002060"/>
                </a:solidFill>
                <a:effectLst/>
                <a:latin typeface="Arial" panose="020B0604020202020204" pitchFamily="34" charset="0"/>
                <a:cs typeface="Arial" panose="020B0604020202020204" pitchFamily="34" charset="0"/>
              </a:rPr>
              <a:t>by reason of being incapable of communicating, with or without reasonable accommodations, a desire to participate in the voting process, </a:t>
            </a:r>
            <a:r>
              <a:rPr lang="en-US" sz="1200" b="1" i="0" dirty="0">
                <a:solidFill>
                  <a:srgbClr val="002060"/>
                </a:solidFill>
                <a:effectLst/>
                <a:latin typeface="Arial" panose="020B0604020202020204" pitchFamily="34" charset="0"/>
                <a:cs typeface="Arial" panose="020B0604020202020204" pitchFamily="34" charset="0"/>
              </a:rPr>
              <a:t>or</a:t>
            </a:r>
            <a:r>
              <a:rPr lang="en-US" sz="1200" b="0" i="0" dirty="0">
                <a:solidFill>
                  <a:srgbClr val="002060"/>
                </a:solidFill>
                <a:effectLst/>
                <a:latin typeface="Arial" panose="020B0604020202020204" pitchFamily="34" charset="0"/>
                <a:cs typeface="Arial" panose="020B0604020202020204" pitchFamily="34" charset="0"/>
              </a:rPr>
              <a:t> </a:t>
            </a:r>
            <a:endParaRPr lang="en-US" sz="1200" dirty="0">
              <a:solidFill>
                <a:srgbClr val="002060"/>
              </a:solidFill>
              <a:latin typeface="Arial" panose="020B0604020202020204" pitchFamily="34" charset="0"/>
              <a:cs typeface="Arial" panose="020B0604020202020204" pitchFamily="34" charset="0"/>
            </a:endParaRPr>
          </a:p>
          <a:p>
            <a:pPr marL="285750" indent="-285750" fontAlgn="base">
              <a:spcBef>
                <a:spcPts val="1500"/>
              </a:spcBef>
              <a:buFont typeface="Arial" panose="020B0604020202020204" pitchFamily="34" charset="0"/>
              <a:buChar char="•"/>
            </a:pPr>
            <a:r>
              <a:rPr lang="en-US" sz="1200" b="0" i="0" dirty="0">
                <a:solidFill>
                  <a:srgbClr val="002060"/>
                </a:solidFill>
                <a:effectLst/>
                <a:latin typeface="Arial" panose="020B0604020202020204" pitchFamily="34" charset="0"/>
                <a:cs typeface="Arial" panose="020B0604020202020204" pitchFamily="34" charset="0"/>
              </a:rPr>
              <a:t>by reason of being incapable of completing an affidavit of voter registration, </a:t>
            </a:r>
            <a:endParaRPr lang="en-US" sz="1200" dirty="0">
              <a:solidFill>
                <a:srgbClr val="002060"/>
              </a:solidFill>
              <a:latin typeface="Arial" panose="020B0604020202020204" pitchFamily="34" charset="0"/>
              <a:cs typeface="Arial" panose="020B0604020202020204" pitchFamily="34" charset="0"/>
            </a:endParaRPr>
          </a:p>
          <a:p>
            <a:pPr fontAlgn="base">
              <a:spcBef>
                <a:spcPts val="1500"/>
              </a:spcBef>
            </a:pPr>
            <a:r>
              <a:rPr lang="en-US" sz="1200" dirty="0">
                <a:solidFill>
                  <a:srgbClr val="002060"/>
                </a:solidFill>
                <a:latin typeface="Arial" panose="020B0604020202020204" pitchFamily="34" charset="0"/>
                <a:cs typeface="Arial" panose="020B0604020202020204" pitchFamily="34" charset="0"/>
              </a:rPr>
              <a:t>T</a:t>
            </a:r>
            <a:r>
              <a:rPr lang="en-US" sz="1200" b="0" i="0" dirty="0">
                <a:solidFill>
                  <a:srgbClr val="002060"/>
                </a:solidFill>
                <a:effectLst/>
                <a:latin typeface="Arial" panose="020B0604020202020204" pitchFamily="34" charset="0"/>
                <a:cs typeface="Arial" panose="020B0604020202020204" pitchFamily="34" charset="0"/>
              </a:rPr>
              <a:t>he </a:t>
            </a:r>
            <a:r>
              <a:rPr lang="en-US" sz="1200" b="1" i="0" dirty="0">
                <a:solidFill>
                  <a:srgbClr val="002060"/>
                </a:solidFill>
                <a:effectLst/>
                <a:latin typeface="Arial" panose="020B0604020202020204" pitchFamily="34" charset="0"/>
                <a:cs typeface="Arial" panose="020B0604020202020204" pitchFamily="34" charset="0"/>
              </a:rPr>
              <a:t>court investigator </a:t>
            </a:r>
            <a:r>
              <a:rPr lang="en-US" sz="1200" i="0" dirty="0">
                <a:solidFill>
                  <a:srgbClr val="002060"/>
                </a:solidFill>
                <a:effectLst/>
                <a:latin typeface="Arial" panose="020B0604020202020204" pitchFamily="34" charset="0"/>
                <a:cs typeface="Arial" panose="020B0604020202020204" pitchFamily="34" charset="0"/>
              </a:rPr>
              <a:t>shall determine </a:t>
            </a:r>
            <a:r>
              <a:rPr lang="en-US" sz="1200" b="0" i="0" dirty="0">
                <a:solidFill>
                  <a:srgbClr val="002060"/>
                </a:solidFill>
                <a:effectLst/>
                <a:latin typeface="Arial" panose="020B0604020202020204" pitchFamily="34" charset="0"/>
                <a:cs typeface="Arial" panose="020B0604020202020204" pitchFamily="34" charset="0"/>
              </a:rPr>
              <a:t>if the person continues to be incapable of communicating, with or without reasonable accommodations, a desire to participate in the voting process, and the investigator shall so inform the court.</a:t>
            </a:r>
            <a:endParaRPr lang="en-US" sz="1200" dirty="0">
              <a:solidFill>
                <a:srgbClr val="002060"/>
              </a:solidFill>
              <a:latin typeface="Arial" panose="020B0604020202020204" pitchFamily="34" charset="0"/>
              <a:cs typeface="Arial" panose="020B0604020202020204" pitchFamily="34" charset="0"/>
            </a:endParaRPr>
          </a:p>
          <a:p>
            <a:pPr marL="285750" indent="-285750" algn="just" fontAlgn="base">
              <a:spcBef>
                <a:spcPts val="1500"/>
              </a:spcBef>
              <a:buFont typeface="Arial" panose="020B0604020202020204" pitchFamily="34" charset="0"/>
              <a:buChar char="•"/>
            </a:pPr>
            <a:r>
              <a:rPr lang="en-US" sz="1200" b="0" i="0" dirty="0">
                <a:solidFill>
                  <a:srgbClr val="002060"/>
                </a:solidFill>
                <a:effectLst/>
                <a:latin typeface="Arial" panose="020B0604020202020204" pitchFamily="34" charset="0"/>
                <a:cs typeface="Arial" panose="020B0604020202020204" pitchFamily="34" charset="0"/>
              </a:rPr>
              <a:t>If the investigator determines that the person continues to be incapable of communicating, with or without reasonable accommodations, a desire to participate in the voting process, a court hearing on the issue is unnecessary. </a:t>
            </a:r>
            <a:endParaRPr lang="en-US" sz="1200" dirty="0">
              <a:solidFill>
                <a:srgbClr val="002060"/>
              </a:solidFill>
              <a:latin typeface="Arial" panose="020B0604020202020204" pitchFamily="34" charset="0"/>
              <a:cs typeface="Arial" panose="020B0604020202020204" pitchFamily="34" charset="0"/>
            </a:endParaRPr>
          </a:p>
          <a:p>
            <a:pPr marL="285750" indent="-285750" algn="just" fontAlgn="base">
              <a:spcBef>
                <a:spcPts val="1500"/>
              </a:spcBef>
              <a:buFont typeface="Arial" panose="020B0604020202020204" pitchFamily="34" charset="0"/>
              <a:buChar char="•"/>
            </a:pPr>
            <a:r>
              <a:rPr lang="en-US" sz="1200" b="0" i="0" dirty="0">
                <a:solidFill>
                  <a:srgbClr val="002060"/>
                </a:solidFill>
                <a:effectLst/>
                <a:latin typeface="Arial" panose="020B0604020202020204" pitchFamily="34" charset="0"/>
                <a:cs typeface="Arial" panose="020B0604020202020204" pitchFamily="34" charset="0"/>
              </a:rPr>
              <a:t>If the investigator finds that the person is not incapable of communicating, with or without reasonable accommodations, a desire to participate in the voting process, the court shall hold a hearing to determine if, by clear and convincing evidence, the person cannot communicate, with or without reasonable accommodations, a desire to participate in the voting process. </a:t>
            </a:r>
          </a:p>
          <a:p>
            <a:pPr marL="742950" lvl="1" indent="-285750" algn="just" fontAlgn="base">
              <a:spcBef>
                <a:spcPts val="1500"/>
              </a:spcBef>
              <a:buFont typeface="Arial" panose="020B0604020202020204" pitchFamily="34" charset="0"/>
              <a:buChar char="•"/>
            </a:pPr>
            <a:r>
              <a:rPr lang="en-US" sz="1200" dirty="0">
                <a:solidFill>
                  <a:srgbClr val="002060"/>
                </a:solidFill>
                <a:latin typeface="Arial" panose="020B0604020202020204" pitchFamily="34" charset="0"/>
                <a:cs typeface="Arial" panose="020B0604020202020204" pitchFamily="34" charset="0"/>
              </a:rPr>
              <a:t>u</a:t>
            </a:r>
            <a:r>
              <a:rPr lang="en-US" sz="1200" b="0" i="0" dirty="0">
                <a:solidFill>
                  <a:srgbClr val="002060"/>
                </a:solidFill>
                <a:effectLst/>
                <a:latin typeface="Arial" panose="020B0604020202020204" pitchFamily="34" charset="0"/>
                <a:cs typeface="Arial" panose="020B0604020202020204" pitchFamily="34" charset="0"/>
              </a:rPr>
              <a:t>nless the person is found incapable of communicating that desire, the person’s right to register to vote shall be restored, and </a:t>
            </a:r>
          </a:p>
          <a:p>
            <a:pPr marL="742950" lvl="1" indent="-285750" algn="just" fontAlgn="base">
              <a:buFont typeface="Arial" panose="020B0604020202020204" pitchFamily="34" charset="0"/>
              <a:buChar char="•"/>
            </a:pPr>
            <a:r>
              <a:rPr lang="en-US" sz="1200" b="0" i="0" dirty="0">
                <a:solidFill>
                  <a:srgbClr val="002060"/>
                </a:solidFill>
                <a:effectLst/>
                <a:latin typeface="Arial" panose="020B0604020202020204" pitchFamily="34" charset="0"/>
                <a:cs typeface="Arial" panose="020B0604020202020204" pitchFamily="34" charset="0"/>
              </a:rPr>
              <a:t>the court shall provide notice to the Secretary of State pursuant to Elections Code section 2211.5.</a:t>
            </a:r>
          </a:p>
          <a:p>
            <a:pPr defTabSz="410751" hangingPunct="0">
              <a:spcBef>
                <a:spcPts val="2250"/>
              </a:spcBef>
            </a:pPr>
            <a:endParaRPr sz="1969" kern="0" dirty="0"/>
          </a:p>
        </p:txBody>
      </p:sp>
      <p:sp>
        <p:nvSpPr>
          <p:cNvPr id="164" name="Shape 164"/>
          <p:cNvSpPr/>
          <p:nvPr/>
        </p:nvSpPr>
        <p:spPr>
          <a:xfrm>
            <a:off x="2068176" y="1184289"/>
            <a:ext cx="1212936" cy="80340"/>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5" name="Shape 165"/>
          <p:cNvSpPr/>
          <p:nvPr/>
        </p:nvSpPr>
        <p:spPr>
          <a:xfrm>
            <a:off x="2045194" y="649685"/>
            <a:ext cx="6564234" cy="503023"/>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3200" b="1">
                <a:solidFill>
                  <a:srgbClr val="06304D"/>
                </a:solidFill>
                <a:latin typeface="Arial"/>
                <a:ea typeface="Arial"/>
                <a:cs typeface="Arial"/>
                <a:sym typeface="Arial"/>
              </a:defRPr>
            </a:lvl1pPr>
          </a:lstStyle>
          <a:p>
            <a:pPr defTabSz="410751" hangingPunct="0"/>
            <a:r>
              <a:rPr lang="en-US" sz="2800" kern="0" dirty="0"/>
              <a:t>Elections Code Section 2209 (cont’d)</a:t>
            </a:r>
            <a:endParaRPr sz="2800" kern="0" dirty="0"/>
          </a:p>
        </p:txBody>
      </p:sp>
      <p:sp>
        <p:nvSpPr>
          <p:cNvPr id="166" name="Shape 166"/>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7" name="Shape 167"/>
          <p:cNvSpPr/>
          <p:nvPr/>
        </p:nvSpPr>
        <p:spPr>
          <a:xfrm>
            <a:off x="1454247" y="5468180"/>
            <a:ext cx="9283506" cy="89619"/>
          </a:xfrm>
          <a:prstGeom prst="rect">
            <a:avLst/>
          </a:prstGeom>
          <a:solidFill>
            <a:srgbClr val="FFC43E"/>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pic>
        <p:nvPicPr>
          <p:cNvPr id="168" name="SOS-generic-logo-horizontal-white.png"/>
          <p:cNvPicPr>
            <a:picLocks noChangeAspect="1"/>
          </p:cNvPicPr>
          <p:nvPr/>
        </p:nvPicPr>
        <p:blipFill>
          <a:blip r:embed="rId3"/>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F149455F-4D6C-D7BD-8CAE-A0BB53CE89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1BBEB8C7-9CC1-1DE6-F6C6-AFCE6650BADA}"/>
              </a:ext>
            </a:extLst>
          </p:cNvPr>
          <p:cNvSpPr>
            <a:spLocks noGrp="1"/>
          </p:cNvSpPr>
          <p:nvPr>
            <p:ph type="sldNum" sz="quarter" idx="2"/>
          </p:nvPr>
        </p:nvSpPr>
        <p:spPr>
          <a:xfrm>
            <a:off x="5917310" y="6505277"/>
            <a:ext cx="282129" cy="297389"/>
          </a:xfrm>
        </p:spPr>
        <p:txBody>
          <a:bodyPr/>
          <a:lstStyle/>
          <a:p>
            <a:fld id="{86CB4B4D-7CA3-9044-876B-883B54F8677D}" type="slidenum">
              <a:rPr lang="en-US" smtClean="0">
                <a:solidFill>
                  <a:schemeClr val="bg1"/>
                </a:solidFill>
              </a:rPr>
              <a:t>23</a:t>
            </a:fld>
            <a:endParaRPr lang="en-US" dirty="0">
              <a:solidFill>
                <a:schemeClr val="bg1"/>
              </a:solidFill>
            </a:endParaRPr>
          </a:p>
        </p:txBody>
      </p:sp>
    </p:spTree>
    <p:extLst>
      <p:ext uri="{BB962C8B-B14F-4D97-AF65-F5344CB8AC3E}">
        <p14:creationId xmlns:p14="http://schemas.microsoft.com/office/powerpoint/2010/main" val="2160749048"/>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p:nvPr/>
        </p:nvSpPr>
        <p:spPr>
          <a:xfrm>
            <a:off x="1459357" y="-108826"/>
            <a:ext cx="9276068" cy="7170462"/>
          </a:xfrm>
          <a:prstGeom prst="rect">
            <a:avLst/>
          </a:prstGeom>
          <a:solidFill>
            <a:srgbClr val="EDEDED"/>
          </a:solidFill>
          <a:ln w="12700">
            <a:miter lim="400000"/>
          </a:ln>
        </p:spPr>
        <p:txBody>
          <a:bodyPr lIns="35719" tIns="35719" rIns="35719" bIns="35719" anchor="ctr"/>
          <a:lstStyle/>
          <a:p>
            <a:pPr defTabSz="410751" hangingPunct="0">
              <a:defRPr sz="2400"/>
            </a:pPr>
            <a:endParaRPr sz="1687" kern="0" dirty="0">
              <a:solidFill>
                <a:srgbClr val="000000"/>
              </a:solidFill>
              <a:latin typeface="Helvetica Light"/>
              <a:sym typeface="Helvetica Light"/>
            </a:endParaRPr>
          </a:p>
        </p:txBody>
      </p:sp>
      <p:sp>
        <p:nvSpPr>
          <p:cNvPr id="162" name="Shape 162"/>
          <p:cNvSpPr/>
          <p:nvPr/>
        </p:nvSpPr>
        <p:spPr>
          <a:xfrm>
            <a:off x="1971811" y="417688"/>
            <a:ext cx="8428298" cy="721416"/>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defTabSz="410751" hangingPunct="0"/>
            <a:r>
              <a:rPr lang="en-US" sz="4219" kern="0" dirty="0"/>
              <a:t>Court Investigator Duties:</a:t>
            </a:r>
            <a:endParaRPr sz="4219" kern="0" dirty="0"/>
          </a:p>
        </p:txBody>
      </p:sp>
      <p:sp>
        <p:nvSpPr>
          <p:cNvPr id="163" name="Shape 163"/>
          <p:cNvSpPr/>
          <p:nvPr/>
        </p:nvSpPr>
        <p:spPr>
          <a:xfrm>
            <a:off x="2030827" y="-1800669"/>
            <a:ext cx="8130347" cy="7940956"/>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algn="just" fontAlgn="base"/>
            <a:endParaRPr lang="en-US" sz="1200" b="0" i="0" dirty="0">
              <a:solidFill>
                <a:srgbClr val="1F4E79"/>
              </a:solidFill>
              <a:effectLst/>
              <a:latin typeface="Arial" panose="020B0604020202020204" pitchFamily="34" charset="0"/>
              <a:cs typeface="Arial" panose="020B0604020202020204" pitchFamily="34" charset="0"/>
            </a:endParaRPr>
          </a:p>
          <a:p>
            <a:pPr algn="just" fontAlgn="base"/>
            <a:endParaRPr lang="en-US" sz="1200" dirty="0">
              <a:solidFill>
                <a:srgbClr val="1F4E79"/>
              </a:solidFill>
              <a:latin typeface="Arial" panose="020B0604020202020204" pitchFamily="34" charset="0"/>
              <a:cs typeface="Arial" panose="020B0604020202020204" pitchFamily="34" charset="0"/>
            </a:endParaRPr>
          </a:p>
          <a:p>
            <a:pPr algn="just" fontAlgn="base"/>
            <a:endParaRPr lang="en-US" sz="1200" b="0" i="0" dirty="0">
              <a:solidFill>
                <a:srgbClr val="1F4E79"/>
              </a:solidFill>
              <a:effectLst/>
              <a:latin typeface="Arial" panose="020B0604020202020204" pitchFamily="34" charset="0"/>
              <a:cs typeface="Arial" panose="020B0604020202020204" pitchFamily="34" charset="0"/>
            </a:endParaRPr>
          </a:p>
          <a:p>
            <a:pPr algn="just" fontAlgn="base"/>
            <a:endParaRPr lang="en-US" sz="1200" dirty="0">
              <a:solidFill>
                <a:srgbClr val="1F4E79"/>
              </a:solidFill>
              <a:latin typeface="Arial" panose="020B0604020202020204" pitchFamily="34" charset="0"/>
              <a:cs typeface="Arial" panose="020B0604020202020204" pitchFamily="34" charset="0"/>
            </a:endParaRPr>
          </a:p>
          <a:p>
            <a:pPr algn="just" fontAlgn="base"/>
            <a:endParaRPr lang="en-US" sz="1400" b="0" i="0" dirty="0">
              <a:solidFill>
                <a:srgbClr val="1F4E79"/>
              </a:solidFill>
              <a:effectLst/>
              <a:latin typeface="Arial" panose="020B0604020202020204" pitchFamily="34" charset="0"/>
              <a:cs typeface="Arial" panose="020B0604020202020204" pitchFamily="34" charset="0"/>
            </a:endParaRPr>
          </a:p>
          <a:p>
            <a:pPr algn="just" fontAlgn="base"/>
            <a:endParaRPr lang="en-US" sz="1400" dirty="0">
              <a:solidFill>
                <a:srgbClr val="1F4E79"/>
              </a:solidFill>
              <a:latin typeface="Arial" panose="020B0604020202020204" pitchFamily="34" charset="0"/>
              <a:cs typeface="Arial" panose="020B0604020202020204" pitchFamily="34" charset="0"/>
            </a:endParaRPr>
          </a:p>
          <a:p>
            <a:pPr algn="just" fontAlgn="base"/>
            <a:r>
              <a:rPr lang="en-US" sz="1400" b="0" i="0" dirty="0">
                <a:solidFill>
                  <a:srgbClr val="002060"/>
                </a:solidFill>
                <a:effectLst/>
                <a:latin typeface="Arial" panose="020B0604020202020204" pitchFamily="34" charset="0"/>
                <a:cs typeface="Arial" panose="020B0604020202020204" pitchFamily="34" charset="0"/>
              </a:rPr>
              <a:t>If the person has not been found incapable of communicating, with or without reasonable accommodations, a desire to participate in the voting process, and </a:t>
            </a:r>
          </a:p>
          <a:p>
            <a:pPr marL="285750" indent="-285750" algn="just" fontAlgn="base">
              <a:buFont typeface="Arial" panose="020B0604020202020204" pitchFamily="34" charset="0"/>
              <a:buChar char="•"/>
            </a:pPr>
            <a:r>
              <a:rPr lang="en-US" sz="1400" b="0" i="0" dirty="0">
                <a:solidFill>
                  <a:srgbClr val="002060"/>
                </a:solidFill>
                <a:effectLst/>
                <a:latin typeface="Arial" panose="020B0604020202020204" pitchFamily="34" charset="0"/>
                <a:cs typeface="Arial" panose="020B0604020202020204" pitchFamily="34" charset="0"/>
              </a:rPr>
              <a:t>the </a:t>
            </a:r>
            <a:r>
              <a:rPr lang="en-US" sz="1400" b="1" i="0" dirty="0">
                <a:solidFill>
                  <a:srgbClr val="002060"/>
                </a:solidFill>
                <a:effectLst/>
                <a:latin typeface="Arial" panose="020B0604020202020204" pitchFamily="34" charset="0"/>
                <a:cs typeface="Arial" panose="020B0604020202020204" pitchFamily="34" charset="0"/>
              </a:rPr>
              <a:t>court investigator determines </a:t>
            </a:r>
            <a:r>
              <a:rPr lang="en-US" sz="1400" b="0" i="0" dirty="0">
                <a:solidFill>
                  <a:srgbClr val="002060"/>
                </a:solidFill>
                <a:effectLst/>
                <a:latin typeface="Arial" panose="020B0604020202020204" pitchFamily="34" charset="0"/>
                <a:cs typeface="Arial" panose="020B0604020202020204" pitchFamily="34" charset="0"/>
              </a:rPr>
              <a:t>that the person is no longer capable of communicating that desire, </a:t>
            </a:r>
          </a:p>
          <a:p>
            <a:pPr marL="742950" lvl="1" indent="-285750" algn="just" fontAlgn="base">
              <a:buFont typeface="Arial" panose="020B0604020202020204" pitchFamily="34" charset="0"/>
              <a:buChar char="•"/>
            </a:pPr>
            <a:r>
              <a:rPr lang="en-US" sz="1400" b="0" i="0" dirty="0">
                <a:solidFill>
                  <a:srgbClr val="002060"/>
                </a:solidFill>
                <a:effectLst/>
                <a:latin typeface="Arial" panose="020B0604020202020204" pitchFamily="34" charset="0"/>
                <a:cs typeface="Arial" panose="020B0604020202020204" pitchFamily="34" charset="0"/>
              </a:rPr>
              <a:t>the investigator shall so notify the court. </a:t>
            </a:r>
          </a:p>
          <a:p>
            <a:pPr marL="742950" lvl="1" indent="-285750" algn="just" fontAlgn="base">
              <a:buFont typeface="Arial" panose="020B0604020202020204" pitchFamily="34" charset="0"/>
              <a:buChar char="•"/>
            </a:pPr>
            <a:r>
              <a:rPr lang="en-US" sz="1400" dirty="0">
                <a:solidFill>
                  <a:srgbClr val="002060"/>
                </a:solidFill>
                <a:latin typeface="Arial" panose="020B0604020202020204" pitchFamily="34" charset="0"/>
                <a:cs typeface="Arial" panose="020B0604020202020204" pitchFamily="34" charset="0"/>
              </a:rPr>
              <a:t>t</a:t>
            </a:r>
            <a:r>
              <a:rPr lang="en-US" sz="1400" b="0" i="0" dirty="0">
                <a:solidFill>
                  <a:srgbClr val="002060"/>
                </a:solidFill>
                <a:effectLst/>
                <a:latin typeface="Arial" panose="020B0604020202020204" pitchFamily="34" charset="0"/>
                <a:cs typeface="Arial" panose="020B0604020202020204" pitchFamily="34" charset="0"/>
              </a:rPr>
              <a:t>he court shall hold a hearing to determine if, by clear and convincing evidence, the person cannot communicate, with or without reasonable accommodations, a desire to participate in the voting process. </a:t>
            </a:r>
          </a:p>
          <a:p>
            <a:pPr lvl="1" algn="just" fontAlgn="base"/>
            <a:endParaRPr lang="en-US" sz="1400" dirty="0">
              <a:solidFill>
                <a:srgbClr val="002060"/>
              </a:solidFill>
              <a:latin typeface="Arial" panose="020B0604020202020204" pitchFamily="34" charset="0"/>
              <a:cs typeface="Arial" panose="020B0604020202020204" pitchFamily="34" charset="0"/>
            </a:endParaRPr>
          </a:p>
          <a:p>
            <a:pPr marL="1200150" lvl="2" indent="-285750" algn="just" fontAlgn="base">
              <a:buFont typeface="Arial" panose="020B0604020202020204" pitchFamily="34" charset="0"/>
              <a:buChar char="•"/>
            </a:pPr>
            <a:r>
              <a:rPr lang="en-US" sz="1400" dirty="0">
                <a:solidFill>
                  <a:srgbClr val="002060"/>
                </a:solidFill>
                <a:latin typeface="Arial" panose="020B0604020202020204" pitchFamily="34" charset="0"/>
                <a:cs typeface="Arial" panose="020B0604020202020204" pitchFamily="34" charset="0"/>
              </a:rPr>
              <a:t>i</a:t>
            </a:r>
            <a:r>
              <a:rPr lang="en-US" sz="1400" b="0" i="0" dirty="0">
                <a:solidFill>
                  <a:srgbClr val="002060"/>
                </a:solidFill>
                <a:effectLst/>
                <a:latin typeface="Arial" panose="020B0604020202020204" pitchFamily="34" charset="0"/>
                <a:cs typeface="Arial" panose="020B0604020202020204" pitchFamily="34" charset="0"/>
              </a:rPr>
              <a:t>f the court determines that the person cannot communicate that desire, the court shall order the person to be disqualified from voting pursuant to </a:t>
            </a:r>
            <a:r>
              <a:rPr lang="en-US" sz="1400" dirty="0">
                <a:solidFill>
                  <a:srgbClr val="002060"/>
                </a:solidFill>
                <a:latin typeface="Arial" panose="020B0604020202020204" pitchFamily="34" charset="0"/>
                <a:cs typeface="Arial" panose="020B0604020202020204" pitchFamily="34" charset="0"/>
              </a:rPr>
              <a:t>Elections Code s</a:t>
            </a:r>
            <a:r>
              <a:rPr lang="en-US" sz="1400" b="0" i="0" dirty="0">
                <a:solidFill>
                  <a:srgbClr val="002060"/>
                </a:solidFill>
                <a:effectLst/>
                <a:latin typeface="Arial" panose="020B0604020202020204" pitchFamily="34" charset="0"/>
                <a:cs typeface="Arial" panose="020B0604020202020204" pitchFamily="34" charset="0"/>
              </a:rPr>
              <a:t>ection 2208, and </a:t>
            </a:r>
          </a:p>
          <a:p>
            <a:pPr marL="1200150" lvl="2" indent="-285750" algn="just" fontAlgn="base">
              <a:buFont typeface="Arial" panose="020B0604020202020204" pitchFamily="34" charset="0"/>
              <a:buChar char="•"/>
            </a:pPr>
            <a:endParaRPr lang="en-US" sz="1400" b="0" i="0" dirty="0">
              <a:solidFill>
                <a:srgbClr val="002060"/>
              </a:solidFill>
              <a:effectLst/>
              <a:latin typeface="Arial" panose="020B0604020202020204" pitchFamily="34" charset="0"/>
              <a:cs typeface="Arial" panose="020B0604020202020204" pitchFamily="34" charset="0"/>
            </a:endParaRPr>
          </a:p>
          <a:p>
            <a:pPr marL="1200150" lvl="2" indent="-285750" algn="just" fontAlgn="base">
              <a:buFont typeface="Arial" panose="020B0604020202020204" pitchFamily="34" charset="0"/>
              <a:buChar char="•"/>
            </a:pPr>
            <a:r>
              <a:rPr lang="en-US" sz="1400" b="0" i="0" dirty="0">
                <a:solidFill>
                  <a:srgbClr val="002060"/>
                </a:solidFill>
                <a:effectLst/>
                <a:latin typeface="Arial" panose="020B0604020202020204" pitchFamily="34" charset="0"/>
                <a:cs typeface="Arial" panose="020B0604020202020204" pitchFamily="34" charset="0"/>
              </a:rPr>
              <a:t>the court shall provide notice to the Secretary of State pursuant to Elections Code section 2211.5.</a:t>
            </a:r>
            <a:endParaRPr lang="en-US" sz="1400" dirty="0">
              <a:solidFill>
                <a:srgbClr val="002060"/>
              </a:solidFill>
              <a:latin typeface="Arial" panose="020B0604020202020204" pitchFamily="34" charset="0"/>
              <a:cs typeface="Arial" panose="020B0604020202020204" pitchFamily="34" charset="0"/>
            </a:endParaRPr>
          </a:p>
          <a:p>
            <a:pPr algn="just" fontAlgn="base"/>
            <a:endParaRPr lang="en-US" sz="1200" b="0" i="0" dirty="0">
              <a:solidFill>
                <a:srgbClr val="1F4E79"/>
              </a:solidFill>
              <a:effectLst/>
              <a:latin typeface="Arial" panose="020B0604020202020204" pitchFamily="34" charset="0"/>
              <a:cs typeface="Arial" panose="020B0604020202020204" pitchFamily="34" charset="0"/>
            </a:endParaRPr>
          </a:p>
        </p:txBody>
      </p:sp>
      <p:sp>
        <p:nvSpPr>
          <p:cNvPr id="164" name="Shape 164"/>
          <p:cNvSpPr/>
          <p:nvPr/>
        </p:nvSpPr>
        <p:spPr>
          <a:xfrm>
            <a:off x="2028498" y="1536326"/>
            <a:ext cx="1212936" cy="80340"/>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5" name="Shape 165"/>
          <p:cNvSpPr/>
          <p:nvPr/>
        </p:nvSpPr>
        <p:spPr>
          <a:xfrm>
            <a:off x="2030826" y="1048690"/>
            <a:ext cx="6747413" cy="503023"/>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gn="l">
              <a:defRPr sz="3200" b="1">
                <a:solidFill>
                  <a:srgbClr val="06304D"/>
                </a:solidFill>
                <a:latin typeface="Arial"/>
                <a:ea typeface="Arial"/>
                <a:cs typeface="Arial"/>
                <a:sym typeface="Arial"/>
              </a:defRPr>
            </a:lvl1pPr>
          </a:lstStyle>
          <a:p>
            <a:pPr defTabSz="410751" hangingPunct="0"/>
            <a:r>
              <a:rPr lang="en-US" sz="2800" kern="0" dirty="0"/>
              <a:t>Elections Code Section 2209 (cont’d)</a:t>
            </a:r>
            <a:endParaRPr sz="2800" kern="0" dirty="0"/>
          </a:p>
        </p:txBody>
      </p:sp>
      <p:sp>
        <p:nvSpPr>
          <p:cNvPr id="166" name="Shape 166"/>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7" name="Shape 167"/>
          <p:cNvSpPr/>
          <p:nvPr/>
        </p:nvSpPr>
        <p:spPr>
          <a:xfrm>
            <a:off x="1437205" y="5521894"/>
            <a:ext cx="9283506" cy="89619"/>
          </a:xfrm>
          <a:prstGeom prst="rect">
            <a:avLst/>
          </a:prstGeom>
          <a:solidFill>
            <a:srgbClr val="FFC43E"/>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pic>
        <p:nvPicPr>
          <p:cNvPr id="168" name="SOS-generic-logo-horizontal-white.png"/>
          <p:cNvPicPr>
            <a:picLocks noChangeAspect="1"/>
          </p:cNvPicPr>
          <p:nvPr/>
        </p:nvPicPr>
        <p:blipFill>
          <a:blip r:embed="rId3"/>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F149455F-4D6C-D7BD-8CAE-A0BB53CE89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97F31DC3-7442-8FAA-5566-75F67DB5F34C}"/>
              </a:ext>
            </a:extLst>
          </p:cNvPr>
          <p:cNvSpPr>
            <a:spLocks noGrp="1"/>
          </p:cNvSpPr>
          <p:nvPr>
            <p:ph type="sldNum" sz="quarter" idx="2"/>
          </p:nvPr>
        </p:nvSpPr>
        <p:spPr>
          <a:xfrm>
            <a:off x="5917310" y="6505277"/>
            <a:ext cx="282129" cy="297389"/>
          </a:xfrm>
        </p:spPr>
        <p:txBody>
          <a:bodyPr/>
          <a:lstStyle/>
          <a:p>
            <a:fld id="{86CB4B4D-7CA3-9044-876B-883B54F8677D}" type="slidenum">
              <a:rPr lang="en-US" smtClean="0">
                <a:solidFill>
                  <a:schemeClr val="bg1"/>
                </a:solidFill>
              </a:rPr>
              <a:t>24</a:t>
            </a:fld>
            <a:endParaRPr lang="en-US" dirty="0">
              <a:solidFill>
                <a:schemeClr val="bg1"/>
              </a:solidFill>
            </a:endParaRPr>
          </a:p>
        </p:txBody>
      </p:sp>
    </p:spTree>
    <p:extLst>
      <p:ext uri="{BB962C8B-B14F-4D97-AF65-F5344CB8AC3E}">
        <p14:creationId xmlns:p14="http://schemas.microsoft.com/office/powerpoint/2010/main" val="896161909"/>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p:nvPr/>
        </p:nvSpPr>
        <p:spPr>
          <a:xfrm>
            <a:off x="1459357" y="-108826"/>
            <a:ext cx="9276068" cy="7170462"/>
          </a:xfrm>
          <a:prstGeom prst="rect">
            <a:avLst/>
          </a:prstGeom>
          <a:solidFill>
            <a:srgbClr val="EDEDED"/>
          </a:solidFill>
          <a:ln w="12700">
            <a:miter lim="400000"/>
          </a:ln>
        </p:spPr>
        <p:txBody>
          <a:bodyPr lIns="35719" tIns="35719" rIns="35719" bIns="35719" anchor="ctr"/>
          <a:lstStyle/>
          <a:p>
            <a:pPr defTabSz="410751" hangingPunct="0">
              <a:defRPr sz="2400"/>
            </a:pPr>
            <a:endParaRPr sz="1687" kern="0" dirty="0">
              <a:solidFill>
                <a:srgbClr val="000000"/>
              </a:solidFill>
              <a:latin typeface="Helvetica Light"/>
              <a:sym typeface="Helvetica Light"/>
            </a:endParaRPr>
          </a:p>
        </p:txBody>
      </p:sp>
      <p:sp>
        <p:nvSpPr>
          <p:cNvPr id="162" name="Shape 162"/>
          <p:cNvSpPr/>
          <p:nvPr/>
        </p:nvSpPr>
        <p:spPr>
          <a:xfrm>
            <a:off x="1974139" y="434551"/>
            <a:ext cx="8425970" cy="687689"/>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defTabSz="410751" hangingPunct="0"/>
            <a:r>
              <a:rPr lang="en-US" sz="4000" kern="0" dirty="0"/>
              <a:t>Court Reporting Requirements</a:t>
            </a:r>
            <a:endParaRPr sz="4000" kern="0" dirty="0"/>
          </a:p>
        </p:txBody>
      </p:sp>
      <p:sp>
        <p:nvSpPr>
          <p:cNvPr id="163" name="Shape 163"/>
          <p:cNvSpPr/>
          <p:nvPr/>
        </p:nvSpPr>
        <p:spPr>
          <a:xfrm>
            <a:off x="2030827" y="-1766230"/>
            <a:ext cx="8130347" cy="7872091"/>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3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300" dirty="0">
              <a:solidFill>
                <a:srgbClr val="5B9BD5">
                  <a:lumMod val="50000"/>
                </a:srgbClr>
              </a:solidFill>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3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300" dirty="0">
              <a:solidFill>
                <a:srgbClr val="5B9BD5">
                  <a:lumMod val="50000"/>
                </a:srgbClr>
              </a:solidFill>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3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300" dirty="0">
              <a:solidFill>
                <a:srgbClr val="5B9BD5">
                  <a:lumMod val="50000"/>
                </a:srgbClr>
              </a:solidFill>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3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300" dirty="0">
              <a:solidFill>
                <a:srgbClr val="5B9BD5">
                  <a:lumMod val="50000"/>
                </a:srgbClr>
              </a:solidFill>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3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300" dirty="0">
              <a:solidFill>
                <a:srgbClr val="5B9BD5">
                  <a:lumMod val="50000"/>
                </a:srgbClr>
              </a:solidFill>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3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300" dirty="0">
              <a:solidFill>
                <a:srgbClr val="5B9BD5">
                  <a:lumMod val="50000"/>
                </a:srgbClr>
              </a:solidFill>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3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300" dirty="0">
              <a:solidFill>
                <a:srgbClr val="5B9BD5">
                  <a:lumMod val="50000"/>
                </a:srgbClr>
              </a:solidFill>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3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Under circumstances set forth in both the Elections Code and the Welfare and Institutions Code, superior courts must provide notice to the SOS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Elections Code section 2211.5 provides the language of the notice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California Rules of Court, rule 10.970 specifies the process for the superior courts to use to submit the notice provided by Elections Code section 2211.5</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Judicial Council forms: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00" b="0" i="1"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Confidential Report of Findings and Orders Affecting Voting Rights </a:t>
            </a:r>
            <a:r>
              <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(form MC-600)</a:t>
            </a: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meets with the notice requirements of Elections Code section 2211.5</a:t>
            </a: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mandatory form</a:t>
            </a:r>
          </a:p>
          <a:p>
            <a:pPr marR="0" lvl="2" algn="l" defTabSz="914400" rtl="0" eaLnBrk="1" fontAlgn="auto" latinLnBrk="0" hangingPunct="1">
              <a:lnSpc>
                <a:spcPct val="100000"/>
              </a:lnSpc>
              <a:spcBef>
                <a:spcPts val="0"/>
              </a:spcBef>
              <a:spcAft>
                <a:spcPts val="0"/>
              </a:spcAft>
              <a:buClrTx/>
              <a:buSzTx/>
              <a:tabLst/>
              <a:defRPr/>
            </a:pPr>
            <a:endPar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00" b="0" i="1"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Attachment to Confidential Report of Findings and Orders Affecting Voting Rights (form MC-600A)</a:t>
            </a: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optional form to submit information required by Elections Code section 2211.5(a)(1), (b)</a:t>
            </a:r>
          </a:p>
          <a:p>
            <a:pPr marR="0" lvl="2" algn="l" defTabSz="914400" rtl="0" eaLnBrk="1" fontAlgn="auto" latinLnBrk="0" hangingPunct="1">
              <a:lnSpc>
                <a:spcPct val="100000"/>
              </a:lnSpc>
              <a:spcBef>
                <a:spcPts val="0"/>
              </a:spcBef>
              <a:spcAft>
                <a:spcPts val="0"/>
              </a:spcAft>
              <a:buClrTx/>
              <a:buSzTx/>
              <a:tabLst/>
              <a:defRPr/>
            </a:pPr>
            <a:endPar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914400" marR="0" lvl="2"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or </a:t>
            </a:r>
          </a:p>
          <a:p>
            <a:pPr marL="914400" marR="0" lvl="2"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796925" marR="0" lvl="1" indent="-3397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00" b="0" i="1"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 computer-generated document that present the required information for the period covered by the report using the same clearly identified spaces as form MC-600A.</a:t>
            </a:r>
          </a:p>
          <a:p>
            <a:pPr defTabSz="410751" hangingPunct="0">
              <a:spcBef>
                <a:spcPts val="2250"/>
              </a:spcBef>
            </a:pPr>
            <a:endParaRPr lang="en-US" sz="1969" kern="0" dirty="0"/>
          </a:p>
        </p:txBody>
      </p:sp>
      <p:sp>
        <p:nvSpPr>
          <p:cNvPr id="164" name="Shape 164"/>
          <p:cNvSpPr/>
          <p:nvPr/>
        </p:nvSpPr>
        <p:spPr>
          <a:xfrm>
            <a:off x="2028499" y="1084296"/>
            <a:ext cx="1212936" cy="80340"/>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5" name="Shape 165"/>
          <p:cNvSpPr/>
          <p:nvPr/>
        </p:nvSpPr>
        <p:spPr>
          <a:xfrm>
            <a:off x="1986178" y="1033270"/>
            <a:ext cx="4317743" cy="418384"/>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spAutoFit/>
          </a:bodyPr>
          <a:lstStyle>
            <a:lvl1pPr algn="l">
              <a:defRPr sz="3200" b="1">
                <a:solidFill>
                  <a:srgbClr val="06304D"/>
                </a:solidFill>
                <a:latin typeface="Arial"/>
                <a:ea typeface="Arial"/>
                <a:cs typeface="Arial"/>
                <a:sym typeface="Arial"/>
              </a:defRPr>
            </a:lvl1pPr>
          </a:lstStyle>
          <a:p>
            <a:pPr defTabSz="410751" hangingPunct="0"/>
            <a:endParaRPr sz="2250" kern="0" dirty="0"/>
          </a:p>
        </p:txBody>
      </p:sp>
      <p:sp>
        <p:nvSpPr>
          <p:cNvPr id="166" name="Shape 166"/>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7" name="Shape 167"/>
          <p:cNvSpPr/>
          <p:nvPr/>
        </p:nvSpPr>
        <p:spPr>
          <a:xfrm>
            <a:off x="1454247" y="5468180"/>
            <a:ext cx="9283506" cy="89619"/>
          </a:xfrm>
          <a:prstGeom prst="rect">
            <a:avLst/>
          </a:prstGeom>
          <a:solidFill>
            <a:srgbClr val="FFC43E"/>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pic>
        <p:nvPicPr>
          <p:cNvPr id="168" name="SOS-generic-logo-horizontal-white.png"/>
          <p:cNvPicPr>
            <a:picLocks noChangeAspect="1"/>
          </p:cNvPicPr>
          <p:nvPr/>
        </p:nvPicPr>
        <p:blipFill>
          <a:blip r:embed="rId3"/>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F149455F-4D6C-D7BD-8CAE-A0BB53CE89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AA51806F-3949-B125-17D4-031814E00043}"/>
              </a:ext>
            </a:extLst>
          </p:cNvPr>
          <p:cNvSpPr>
            <a:spLocks noGrp="1"/>
          </p:cNvSpPr>
          <p:nvPr>
            <p:ph type="sldNum" sz="quarter" idx="2"/>
          </p:nvPr>
        </p:nvSpPr>
        <p:spPr>
          <a:xfrm>
            <a:off x="5917310" y="6505277"/>
            <a:ext cx="282129" cy="297389"/>
          </a:xfrm>
        </p:spPr>
        <p:txBody>
          <a:bodyPr/>
          <a:lstStyle/>
          <a:p>
            <a:fld id="{86CB4B4D-7CA3-9044-876B-883B54F8677D}" type="slidenum">
              <a:rPr lang="en-US" smtClean="0">
                <a:solidFill>
                  <a:schemeClr val="bg1"/>
                </a:solidFill>
              </a:rPr>
              <a:t>25</a:t>
            </a:fld>
            <a:endParaRPr lang="en-US" dirty="0">
              <a:solidFill>
                <a:schemeClr val="bg1"/>
              </a:solidFill>
            </a:endParaRPr>
          </a:p>
        </p:txBody>
      </p:sp>
    </p:spTree>
    <p:extLst>
      <p:ext uri="{BB962C8B-B14F-4D97-AF65-F5344CB8AC3E}">
        <p14:creationId xmlns:p14="http://schemas.microsoft.com/office/powerpoint/2010/main" val="3479243334"/>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p:nvPr/>
        </p:nvSpPr>
        <p:spPr>
          <a:xfrm>
            <a:off x="1459357" y="-108826"/>
            <a:ext cx="9276068" cy="7170462"/>
          </a:xfrm>
          <a:prstGeom prst="rect">
            <a:avLst/>
          </a:prstGeom>
          <a:solidFill>
            <a:srgbClr val="EDEDED"/>
          </a:solidFill>
          <a:ln w="12700">
            <a:miter lim="400000"/>
          </a:ln>
        </p:spPr>
        <p:txBody>
          <a:bodyPr lIns="35719" tIns="35719" rIns="35719" bIns="35719" anchor="ctr"/>
          <a:lstStyle/>
          <a:p>
            <a:pPr defTabSz="410751" hangingPunct="0">
              <a:defRPr sz="2400"/>
            </a:pPr>
            <a:endParaRPr sz="1687" kern="0" dirty="0">
              <a:solidFill>
                <a:srgbClr val="000000"/>
              </a:solidFill>
              <a:latin typeface="Helvetica Light"/>
              <a:sym typeface="Helvetica Light"/>
            </a:endParaRPr>
          </a:p>
        </p:txBody>
      </p:sp>
      <p:sp>
        <p:nvSpPr>
          <p:cNvPr id="162" name="Shape 162"/>
          <p:cNvSpPr/>
          <p:nvPr/>
        </p:nvSpPr>
        <p:spPr>
          <a:xfrm>
            <a:off x="1974139" y="449940"/>
            <a:ext cx="8425970" cy="656911"/>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defTabSz="410751" hangingPunct="0"/>
            <a:r>
              <a:rPr lang="en-US" sz="3800" kern="0" dirty="0"/>
              <a:t>Court Reporting Requirements:</a:t>
            </a:r>
            <a:endParaRPr sz="3800" kern="0" dirty="0"/>
          </a:p>
        </p:txBody>
      </p:sp>
      <p:sp>
        <p:nvSpPr>
          <p:cNvPr id="163" name="Shape 163"/>
          <p:cNvSpPr/>
          <p:nvPr/>
        </p:nvSpPr>
        <p:spPr>
          <a:xfrm>
            <a:off x="2030827" y="-1089124"/>
            <a:ext cx="8130347" cy="6517875"/>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20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20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20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20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20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The Elections Code requires notice to the SOS under these sections:</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Elections Code section 2208</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511175" marR="0" lvl="2"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if an order establishing a conservatorship is made and it is found by clear and convincing evidence that the person cannot communicate a desire to participate in the voting process </a:t>
            </a:r>
          </a:p>
          <a:p>
            <a:pPr marL="968375" marR="0" lvl="3"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notice to the SOS is required</a:t>
            </a:r>
          </a:p>
          <a:p>
            <a:pPr defTabSz="410751" hangingPunct="0">
              <a:spcBef>
                <a:spcPts val="2250"/>
              </a:spcBef>
            </a:pPr>
            <a:endParaRPr lang="en-US" sz="1969" kern="0" dirty="0"/>
          </a:p>
        </p:txBody>
      </p:sp>
      <p:sp>
        <p:nvSpPr>
          <p:cNvPr id="164" name="Shape 164"/>
          <p:cNvSpPr/>
          <p:nvPr/>
        </p:nvSpPr>
        <p:spPr>
          <a:xfrm>
            <a:off x="2068176" y="1688290"/>
            <a:ext cx="1212936" cy="80340"/>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5" name="Shape 165"/>
          <p:cNvSpPr/>
          <p:nvPr/>
        </p:nvSpPr>
        <p:spPr>
          <a:xfrm>
            <a:off x="1986178" y="998646"/>
            <a:ext cx="7312567" cy="487634"/>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3200" b="1">
                <a:solidFill>
                  <a:srgbClr val="06304D"/>
                </a:solidFill>
                <a:latin typeface="Arial"/>
                <a:ea typeface="Arial"/>
                <a:cs typeface="Arial"/>
                <a:sym typeface="Arial"/>
              </a:defRPr>
            </a:lvl1pPr>
          </a:lstStyle>
          <a:p>
            <a:pPr defTabSz="410751" hangingPunct="0"/>
            <a:r>
              <a:rPr lang="en-US" sz="2700" kern="0" dirty="0"/>
              <a:t>When Notice is Required – Elections Code</a:t>
            </a:r>
            <a:endParaRPr sz="2700" kern="0" dirty="0"/>
          </a:p>
        </p:txBody>
      </p:sp>
      <p:sp>
        <p:nvSpPr>
          <p:cNvPr id="166" name="Shape 166"/>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7" name="Shape 167"/>
          <p:cNvSpPr/>
          <p:nvPr/>
        </p:nvSpPr>
        <p:spPr>
          <a:xfrm>
            <a:off x="1454247" y="5468180"/>
            <a:ext cx="9283506" cy="89619"/>
          </a:xfrm>
          <a:prstGeom prst="rect">
            <a:avLst/>
          </a:prstGeom>
          <a:solidFill>
            <a:srgbClr val="FFC43E"/>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pic>
        <p:nvPicPr>
          <p:cNvPr id="168" name="SOS-generic-logo-horizontal-white.png"/>
          <p:cNvPicPr>
            <a:picLocks noChangeAspect="1"/>
          </p:cNvPicPr>
          <p:nvPr/>
        </p:nvPicPr>
        <p:blipFill>
          <a:blip r:embed="rId3"/>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F149455F-4D6C-D7BD-8CAE-A0BB53CE89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08CBDA4D-01BC-238A-8FC1-C34DDA7CAFC3}"/>
              </a:ext>
            </a:extLst>
          </p:cNvPr>
          <p:cNvSpPr>
            <a:spLocks noGrp="1"/>
          </p:cNvSpPr>
          <p:nvPr>
            <p:ph type="sldNum" sz="quarter" idx="2"/>
          </p:nvPr>
        </p:nvSpPr>
        <p:spPr>
          <a:xfrm>
            <a:off x="5917310" y="6505277"/>
            <a:ext cx="282129" cy="297389"/>
          </a:xfrm>
        </p:spPr>
        <p:txBody>
          <a:bodyPr/>
          <a:lstStyle/>
          <a:p>
            <a:fld id="{86CB4B4D-7CA3-9044-876B-883B54F8677D}" type="slidenum">
              <a:rPr lang="en-US" smtClean="0">
                <a:solidFill>
                  <a:schemeClr val="bg1"/>
                </a:solidFill>
              </a:rPr>
              <a:t>26</a:t>
            </a:fld>
            <a:endParaRPr lang="en-US" dirty="0">
              <a:solidFill>
                <a:schemeClr val="bg1"/>
              </a:solidFill>
            </a:endParaRPr>
          </a:p>
        </p:txBody>
      </p:sp>
    </p:spTree>
    <p:extLst>
      <p:ext uri="{BB962C8B-B14F-4D97-AF65-F5344CB8AC3E}">
        <p14:creationId xmlns:p14="http://schemas.microsoft.com/office/powerpoint/2010/main" val="2273794835"/>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p:nvPr/>
        </p:nvSpPr>
        <p:spPr>
          <a:xfrm>
            <a:off x="1459357" y="-108826"/>
            <a:ext cx="9276068" cy="7170462"/>
          </a:xfrm>
          <a:prstGeom prst="rect">
            <a:avLst/>
          </a:prstGeom>
          <a:solidFill>
            <a:srgbClr val="EDEDED"/>
          </a:solidFill>
          <a:ln w="12700">
            <a:miter lim="400000"/>
          </a:ln>
        </p:spPr>
        <p:txBody>
          <a:bodyPr lIns="35719" tIns="35719" rIns="35719" bIns="35719" anchor="ctr"/>
          <a:lstStyle/>
          <a:p>
            <a:pPr defTabSz="410751" hangingPunct="0">
              <a:defRPr sz="2400"/>
            </a:pPr>
            <a:endParaRPr sz="1687" kern="0" dirty="0">
              <a:solidFill>
                <a:srgbClr val="000000"/>
              </a:solidFill>
              <a:latin typeface="Helvetica Light"/>
              <a:sym typeface="Helvetica Light"/>
            </a:endParaRPr>
          </a:p>
        </p:txBody>
      </p:sp>
      <p:sp>
        <p:nvSpPr>
          <p:cNvPr id="162" name="Shape 162"/>
          <p:cNvSpPr/>
          <p:nvPr/>
        </p:nvSpPr>
        <p:spPr>
          <a:xfrm>
            <a:off x="1974139" y="434551"/>
            <a:ext cx="8425970" cy="687689"/>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defTabSz="410751" hangingPunct="0"/>
            <a:r>
              <a:rPr lang="en-US" sz="3900" kern="0" dirty="0"/>
              <a:t>Court Reporting Requirements:</a:t>
            </a:r>
            <a:endParaRPr sz="3900" kern="0" dirty="0"/>
          </a:p>
        </p:txBody>
      </p:sp>
      <p:sp>
        <p:nvSpPr>
          <p:cNvPr id="163" name="Shape 163"/>
          <p:cNvSpPr/>
          <p:nvPr/>
        </p:nvSpPr>
        <p:spPr>
          <a:xfrm>
            <a:off x="2030827" y="-1797009"/>
            <a:ext cx="8130347" cy="7933647"/>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marL="0" marR="0" lvl="2" indent="0" algn="just" defTabSz="914400" rtl="0" eaLnBrk="1" fontAlgn="base"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2" indent="0" algn="just" defTabSz="914400" rtl="0" eaLnBrk="1" fontAlgn="base" latinLnBrk="0" hangingPunct="1">
              <a:lnSpc>
                <a:spcPct val="100000"/>
              </a:lnSpc>
              <a:spcBef>
                <a:spcPts val="0"/>
              </a:spcBef>
              <a:spcAft>
                <a:spcPts val="0"/>
              </a:spcAft>
              <a:buClrTx/>
              <a:buSzTx/>
              <a:buFontTx/>
              <a:buNone/>
              <a:tabLst/>
              <a:defRPr/>
            </a:pPr>
            <a:endParaRPr lang="en-US" sz="1600" b="1" dirty="0">
              <a:solidFill>
                <a:srgbClr val="5B9BD5">
                  <a:lumMod val="50000"/>
                </a:srgbClr>
              </a:solidFill>
              <a:latin typeface="Arial" panose="020B0604020202020204" pitchFamily="34" charset="0"/>
              <a:cs typeface="Arial" panose="020B0604020202020204" pitchFamily="34" charset="0"/>
            </a:endParaRPr>
          </a:p>
          <a:p>
            <a:pPr marL="0" marR="0" lvl="2" indent="0" algn="just" defTabSz="914400" rtl="0" eaLnBrk="1" fontAlgn="base"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2" indent="0" algn="just" defTabSz="914400" rtl="0" eaLnBrk="1" fontAlgn="base" latinLnBrk="0" hangingPunct="1">
              <a:lnSpc>
                <a:spcPct val="100000"/>
              </a:lnSpc>
              <a:spcBef>
                <a:spcPts val="0"/>
              </a:spcBef>
              <a:spcAft>
                <a:spcPts val="0"/>
              </a:spcAft>
              <a:buClrTx/>
              <a:buSzTx/>
              <a:buFontTx/>
              <a:buNone/>
              <a:tabLst/>
              <a:defRPr/>
            </a:pPr>
            <a:endParaRPr lang="en-US" sz="1600" b="1" dirty="0">
              <a:solidFill>
                <a:srgbClr val="5B9BD5">
                  <a:lumMod val="50000"/>
                </a:srgbClr>
              </a:solidFill>
              <a:latin typeface="Arial" panose="020B0604020202020204" pitchFamily="34" charset="0"/>
              <a:cs typeface="Arial" panose="020B0604020202020204" pitchFamily="34" charset="0"/>
            </a:endParaRPr>
          </a:p>
          <a:p>
            <a:pPr marL="0" marR="0" lvl="2" indent="0" algn="just" defTabSz="914400" rtl="0" eaLnBrk="1" fontAlgn="base"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2" indent="0" algn="just" defTabSz="914400" rtl="0" eaLnBrk="1" fontAlgn="base" latinLnBrk="0" hangingPunct="1">
              <a:lnSpc>
                <a:spcPct val="100000"/>
              </a:lnSpc>
              <a:spcBef>
                <a:spcPts val="0"/>
              </a:spcBef>
              <a:spcAft>
                <a:spcPts val="0"/>
              </a:spcAft>
              <a:buClrTx/>
              <a:buSzTx/>
              <a:buFontTx/>
              <a:buNone/>
              <a:tabLst/>
              <a:defRPr/>
            </a:pPr>
            <a:endParaRPr lang="en-US" sz="1600" b="1" dirty="0">
              <a:solidFill>
                <a:srgbClr val="5B9BD5">
                  <a:lumMod val="50000"/>
                </a:srgbClr>
              </a:solidFill>
              <a:latin typeface="Arial" panose="020B0604020202020204" pitchFamily="34" charset="0"/>
              <a:cs typeface="Arial" panose="020B0604020202020204" pitchFamily="34" charset="0"/>
            </a:endParaRPr>
          </a:p>
          <a:p>
            <a:pPr marL="0" marR="0" lvl="2" indent="0" algn="just" defTabSz="914400" rtl="0" eaLnBrk="1" fontAlgn="base"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2" indent="0" algn="just" defTabSz="914400" rtl="0" eaLnBrk="1" fontAlgn="base" latinLnBrk="0" hangingPunct="1">
              <a:lnSpc>
                <a:spcPct val="100000"/>
              </a:lnSpc>
              <a:spcBef>
                <a:spcPts val="0"/>
              </a:spcBef>
              <a:spcAft>
                <a:spcPts val="0"/>
              </a:spcAft>
              <a:buClrTx/>
              <a:buSzTx/>
              <a:buFontTx/>
              <a:buNone/>
              <a:tabLst/>
              <a:defRPr/>
            </a:pPr>
            <a:endParaRPr lang="en-US" sz="1600" b="1" dirty="0">
              <a:solidFill>
                <a:srgbClr val="5B9BD5">
                  <a:lumMod val="50000"/>
                </a:srgbClr>
              </a:solidFill>
              <a:latin typeface="Arial" panose="020B0604020202020204" pitchFamily="34" charset="0"/>
              <a:cs typeface="Arial" panose="020B0604020202020204" pitchFamily="34" charset="0"/>
            </a:endParaRPr>
          </a:p>
          <a:p>
            <a:pPr marL="0" marR="0" lvl="2" indent="0" algn="just" defTabSz="914400" rtl="0" eaLnBrk="1" fontAlgn="base"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2" indent="0" algn="just" defTabSz="914400" rtl="0" eaLnBrk="1" fontAlgn="base" latinLnBrk="0" hangingPunct="1">
              <a:lnSpc>
                <a:spcPct val="100000"/>
              </a:lnSpc>
              <a:spcBef>
                <a:spcPts val="0"/>
              </a:spcBef>
              <a:spcAft>
                <a:spcPts val="0"/>
              </a:spcAft>
              <a:buClrTx/>
              <a:buSzTx/>
              <a:buFontTx/>
              <a:buNone/>
              <a:tabLst/>
              <a:defRPr/>
            </a:pPr>
            <a:endParaRPr lang="en-US" sz="1600" b="1" dirty="0">
              <a:solidFill>
                <a:srgbClr val="5B9BD5">
                  <a:lumMod val="50000"/>
                </a:srgbClr>
              </a:solidFill>
              <a:latin typeface="Arial" panose="020B0604020202020204" pitchFamily="34" charset="0"/>
              <a:cs typeface="Arial" panose="020B0604020202020204" pitchFamily="34" charset="0"/>
            </a:endParaRPr>
          </a:p>
          <a:p>
            <a:pPr marL="0" marR="0" lvl="2" indent="0" algn="just" defTabSz="914400" rtl="0" eaLnBrk="1" fontAlgn="base"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2" indent="0" algn="just" defTabSz="914400" rtl="0" eaLnBrk="1" fontAlgn="base" latinLnBrk="0" hangingPunct="1">
              <a:lnSpc>
                <a:spcPct val="100000"/>
              </a:lnSpc>
              <a:spcBef>
                <a:spcPts val="0"/>
              </a:spcBef>
              <a:spcAft>
                <a:spcPts val="0"/>
              </a:spcAft>
              <a:buClrTx/>
              <a:buSzTx/>
              <a:buFontTx/>
              <a:buNone/>
              <a:tabLst/>
              <a:defRPr/>
            </a:pPr>
            <a:endParaRPr lang="en-US" sz="1400" b="1" dirty="0">
              <a:solidFill>
                <a:srgbClr val="5B9BD5">
                  <a:lumMod val="50000"/>
                </a:srgbClr>
              </a:solidFill>
              <a:latin typeface="Arial" panose="020B0604020202020204" pitchFamily="34" charset="0"/>
              <a:cs typeface="Arial" panose="020B0604020202020204" pitchFamily="34" charset="0"/>
            </a:endParaRPr>
          </a:p>
          <a:p>
            <a:pPr marL="0" marR="0" lvl="2" indent="0" algn="just" defTabSz="914400" rtl="0" eaLnBrk="1" fontAlgn="base"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2" indent="0" algn="just" defTabSz="914400" rtl="0" eaLnBrk="1" fontAlgn="base"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2" indent="0" algn="just" defTabSz="914400" rtl="0" eaLnBrk="1" fontAlgn="base"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Elections Code section 2209 </a:t>
            </a:r>
            <a:r>
              <a:rPr kumimoji="0" lang="en-US" sz="135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p>
          <a:p>
            <a:pPr marL="0" marR="0" lvl="2" indent="0" algn="just" defTabSz="914400" rtl="0" eaLnBrk="1" fontAlgn="base"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511175" marR="0" lvl="2" indent="-284163"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If a person had previously been disqualified from voting by reason of being incapable of communicating a desire to participate in the voting process, or by reason of being incapable of completing an affidavit of voter registration, …</a:t>
            </a:r>
          </a:p>
          <a:p>
            <a:pPr marL="968375" marR="0" lvl="3" indent="-284163"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…but a court investigator finds that the person is </a:t>
            </a:r>
            <a:r>
              <a:rPr kumimoji="0" lang="en-US" sz="1350" b="0" i="0" u="sng"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not</a:t>
            </a:r>
            <a:r>
              <a:rPr kumimoji="0" lang="en-US" sz="135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incapable of communicating that desire, </a:t>
            </a:r>
            <a:r>
              <a:rPr kumimoji="0" lang="en-US" sz="1350" b="1" i="0" u="sng"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the court shall hold a hearing.</a:t>
            </a:r>
          </a:p>
          <a:p>
            <a:pPr marL="968375" marR="0" lvl="3" indent="-284163"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Unless the person is found incapable of communicating that desire,</a:t>
            </a:r>
          </a:p>
          <a:p>
            <a:pPr marL="1882775" marR="0" lvl="5" indent="-284163"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the person’s right to register to vote shall be </a:t>
            </a:r>
            <a:r>
              <a:rPr kumimoji="0" lang="en-US" sz="1350" b="0" i="0" u="sng"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restored</a:t>
            </a:r>
            <a:r>
              <a:rPr kumimoji="0" lang="en-US" sz="135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and </a:t>
            </a:r>
          </a:p>
          <a:p>
            <a:pPr marL="1882775" marR="0" lvl="5"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notice to the SOS is required</a:t>
            </a:r>
          </a:p>
          <a:p>
            <a:pPr marL="1425575" marR="0" lvl="4" indent="-284163"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35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511175" marR="0" lvl="4"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If a person had NOT previously been found incapable of communicating a desire to participate in the voting process, … </a:t>
            </a:r>
          </a:p>
          <a:p>
            <a:pPr marL="973138" marR="0" lvl="5"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…but a court investigator determines the person is incapable of communicating that desire, </a:t>
            </a:r>
            <a:r>
              <a:rPr kumimoji="0" lang="en-US" sz="1350" b="1" i="0" u="sng"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the court shall hold a hearing.</a:t>
            </a:r>
            <a:r>
              <a:rPr kumimoji="0" lang="en-US" sz="135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p>
          <a:p>
            <a:pPr marL="973138" marR="0" lvl="5"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If the person is found incapable of communicating that desire,</a:t>
            </a:r>
          </a:p>
          <a:p>
            <a:pPr marL="1882775" marR="0" lvl="5" indent="-284163"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The court shall order the person to be </a:t>
            </a:r>
            <a:r>
              <a:rPr kumimoji="0" lang="en-US" sz="1350" b="0" i="0" u="sng"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disqualified</a:t>
            </a:r>
            <a:r>
              <a:rPr kumimoji="0" lang="en-US" sz="135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from voting pursuant to Elections Code section 2208, and </a:t>
            </a:r>
          </a:p>
          <a:p>
            <a:pPr marL="1882775" marR="0" lvl="5"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notice to the SOS is required</a:t>
            </a:r>
          </a:p>
          <a:p>
            <a:pPr defTabSz="410751" hangingPunct="0">
              <a:spcBef>
                <a:spcPts val="2250"/>
              </a:spcBef>
            </a:pPr>
            <a:endParaRPr lang="en-US" sz="1969" kern="0" dirty="0"/>
          </a:p>
        </p:txBody>
      </p:sp>
      <p:sp>
        <p:nvSpPr>
          <p:cNvPr id="164" name="Shape 164"/>
          <p:cNvSpPr/>
          <p:nvPr/>
        </p:nvSpPr>
        <p:spPr>
          <a:xfrm>
            <a:off x="2028499" y="1409686"/>
            <a:ext cx="1212936" cy="80340"/>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5" name="Shape 165"/>
          <p:cNvSpPr/>
          <p:nvPr/>
        </p:nvSpPr>
        <p:spPr>
          <a:xfrm>
            <a:off x="1986178" y="1033270"/>
            <a:ext cx="7529892" cy="418384"/>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gn="l">
              <a:defRPr sz="3200" b="1">
                <a:solidFill>
                  <a:srgbClr val="06304D"/>
                </a:solidFill>
                <a:latin typeface="Arial"/>
                <a:ea typeface="Arial"/>
                <a:cs typeface="Arial"/>
                <a:sym typeface="Arial"/>
              </a:defRPr>
            </a:lvl1pPr>
          </a:lstStyle>
          <a:p>
            <a:pPr defTabSz="410751" hangingPunct="0"/>
            <a:r>
              <a:rPr lang="en-US" sz="2250" kern="0" dirty="0"/>
              <a:t>When Notice is Required – Elections Code (cont’d)</a:t>
            </a:r>
            <a:endParaRPr sz="2250" kern="0" dirty="0"/>
          </a:p>
        </p:txBody>
      </p:sp>
      <p:sp>
        <p:nvSpPr>
          <p:cNvPr id="166" name="Shape 166"/>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7" name="Shape 167"/>
          <p:cNvSpPr/>
          <p:nvPr/>
        </p:nvSpPr>
        <p:spPr>
          <a:xfrm>
            <a:off x="1454247" y="5468180"/>
            <a:ext cx="9283506" cy="89619"/>
          </a:xfrm>
          <a:prstGeom prst="rect">
            <a:avLst/>
          </a:prstGeom>
          <a:solidFill>
            <a:srgbClr val="FFC43E"/>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pic>
        <p:nvPicPr>
          <p:cNvPr id="168" name="SOS-generic-logo-horizontal-white.png"/>
          <p:cNvPicPr>
            <a:picLocks noChangeAspect="1"/>
          </p:cNvPicPr>
          <p:nvPr/>
        </p:nvPicPr>
        <p:blipFill>
          <a:blip r:embed="rId3"/>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F149455F-4D6C-D7BD-8CAE-A0BB53CE89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06539C19-A4EA-817B-0A1E-8DDF39AC2B04}"/>
              </a:ext>
            </a:extLst>
          </p:cNvPr>
          <p:cNvSpPr>
            <a:spLocks noGrp="1"/>
          </p:cNvSpPr>
          <p:nvPr>
            <p:ph type="sldNum" sz="quarter" idx="2"/>
          </p:nvPr>
        </p:nvSpPr>
        <p:spPr>
          <a:xfrm>
            <a:off x="5917310" y="6505277"/>
            <a:ext cx="282129" cy="297389"/>
          </a:xfrm>
        </p:spPr>
        <p:txBody>
          <a:bodyPr/>
          <a:lstStyle/>
          <a:p>
            <a:fld id="{86CB4B4D-7CA3-9044-876B-883B54F8677D}" type="slidenum">
              <a:rPr lang="en-US" smtClean="0">
                <a:solidFill>
                  <a:schemeClr val="bg1"/>
                </a:solidFill>
              </a:rPr>
              <a:t>27</a:t>
            </a:fld>
            <a:endParaRPr lang="en-US" dirty="0">
              <a:solidFill>
                <a:schemeClr val="bg1"/>
              </a:solidFill>
            </a:endParaRPr>
          </a:p>
        </p:txBody>
      </p:sp>
    </p:spTree>
    <p:extLst>
      <p:ext uri="{BB962C8B-B14F-4D97-AF65-F5344CB8AC3E}">
        <p14:creationId xmlns:p14="http://schemas.microsoft.com/office/powerpoint/2010/main" val="3181381089"/>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p:nvPr/>
        </p:nvSpPr>
        <p:spPr>
          <a:xfrm>
            <a:off x="1459357" y="-108826"/>
            <a:ext cx="9276068" cy="7170462"/>
          </a:xfrm>
          <a:prstGeom prst="rect">
            <a:avLst/>
          </a:prstGeom>
          <a:solidFill>
            <a:srgbClr val="EDEDED"/>
          </a:solidFill>
          <a:ln w="12700">
            <a:miter lim="400000"/>
          </a:ln>
        </p:spPr>
        <p:txBody>
          <a:bodyPr lIns="35719" tIns="35719" rIns="35719" bIns="35719" anchor="ctr"/>
          <a:lstStyle/>
          <a:p>
            <a:pPr defTabSz="410751" hangingPunct="0">
              <a:defRPr sz="2400"/>
            </a:pPr>
            <a:endParaRPr sz="1687" kern="0" dirty="0">
              <a:solidFill>
                <a:srgbClr val="000000"/>
              </a:solidFill>
              <a:latin typeface="Helvetica Light"/>
              <a:sym typeface="Helvetica Light"/>
            </a:endParaRPr>
          </a:p>
        </p:txBody>
      </p:sp>
      <p:sp>
        <p:nvSpPr>
          <p:cNvPr id="162" name="Shape 162"/>
          <p:cNvSpPr/>
          <p:nvPr/>
        </p:nvSpPr>
        <p:spPr>
          <a:xfrm>
            <a:off x="1974139" y="442246"/>
            <a:ext cx="8425970" cy="672300"/>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defTabSz="410751" hangingPunct="0"/>
            <a:r>
              <a:rPr lang="en-US" sz="3900" kern="0" dirty="0"/>
              <a:t>Court Reporting Requirements:</a:t>
            </a:r>
            <a:endParaRPr sz="3900" kern="0" dirty="0"/>
          </a:p>
        </p:txBody>
      </p:sp>
      <p:sp>
        <p:nvSpPr>
          <p:cNvPr id="163" name="Shape 163"/>
          <p:cNvSpPr/>
          <p:nvPr/>
        </p:nvSpPr>
        <p:spPr>
          <a:xfrm>
            <a:off x="2030827" y="-1735453"/>
            <a:ext cx="8130347" cy="7810536"/>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600" b="1"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600" b="1"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600" b="1"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600" b="1"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600" b="1"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600" b="1"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600" b="1"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Elections Code section 2210 </a:t>
            </a: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if a person or person and estate is under a conservatorship established pursuant to WIC section 5350 et seq. </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the person may contest their disqualification from voting pursuant to the procedure set forth in </a:t>
            </a:r>
            <a:r>
              <a:rPr kumimoji="0" 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WIC section 5358.3 </a:t>
            </a:r>
          </a:p>
          <a:p>
            <a:pPr marL="968375" marR="0" lvl="3" indent="-284163"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if person’s right to register to vote is restored</a:t>
            </a:r>
          </a:p>
          <a:p>
            <a:pPr marL="973138" marR="0" lvl="5"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notice to the SOS is required</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when the conservatorship terminates after one year, </a:t>
            </a:r>
          </a:p>
          <a:p>
            <a:pPr marL="742950"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the person’s right to register to vote shall be automatically restored</a:t>
            </a:r>
          </a:p>
          <a:p>
            <a:pPr marL="742950"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notice to the SOS is required</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if the conservatorship is terminated in a proceeding held pursuant to </a:t>
            </a:r>
            <a:r>
              <a:rPr kumimoji="0" 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WIC section 5364</a:t>
            </a: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p>
          <a:p>
            <a:pPr marL="742950"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notice to the SOS is required</a:t>
            </a:r>
          </a:p>
          <a:p>
            <a:pPr defTabSz="410751" hangingPunct="0">
              <a:spcBef>
                <a:spcPts val="2250"/>
              </a:spcBef>
            </a:pPr>
            <a:endParaRPr lang="en-US" sz="1969" kern="0" dirty="0"/>
          </a:p>
        </p:txBody>
      </p:sp>
      <p:sp>
        <p:nvSpPr>
          <p:cNvPr id="164" name="Shape 164"/>
          <p:cNvSpPr/>
          <p:nvPr/>
        </p:nvSpPr>
        <p:spPr>
          <a:xfrm>
            <a:off x="2030827" y="1529055"/>
            <a:ext cx="1212936" cy="80340"/>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5" name="Shape 165"/>
          <p:cNvSpPr/>
          <p:nvPr/>
        </p:nvSpPr>
        <p:spPr>
          <a:xfrm>
            <a:off x="1986178" y="1037117"/>
            <a:ext cx="6834265" cy="410690"/>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3200" b="1">
                <a:solidFill>
                  <a:srgbClr val="06304D"/>
                </a:solidFill>
                <a:latin typeface="Arial"/>
                <a:ea typeface="Arial"/>
                <a:cs typeface="Arial"/>
                <a:sym typeface="Arial"/>
              </a:defRPr>
            </a:lvl1pPr>
          </a:lstStyle>
          <a:p>
            <a:pPr defTabSz="410751" hangingPunct="0"/>
            <a:r>
              <a:rPr lang="en-US" sz="2200" kern="0" dirty="0"/>
              <a:t>When Notice is Required – Elections Code (cont’d)</a:t>
            </a:r>
            <a:endParaRPr sz="2200" kern="0" dirty="0"/>
          </a:p>
        </p:txBody>
      </p:sp>
      <p:sp>
        <p:nvSpPr>
          <p:cNvPr id="166" name="Shape 166"/>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7" name="Shape 167"/>
          <p:cNvSpPr/>
          <p:nvPr/>
        </p:nvSpPr>
        <p:spPr>
          <a:xfrm>
            <a:off x="1454247" y="5468180"/>
            <a:ext cx="9283506" cy="89619"/>
          </a:xfrm>
          <a:prstGeom prst="rect">
            <a:avLst/>
          </a:prstGeom>
          <a:solidFill>
            <a:srgbClr val="FFC43E"/>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pic>
        <p:nvPicPr>
          <p:cNvPr id="168" name="SOS-generic-logo-horizontal-white.png"/>
          <p:cNvPicPr>
            <a:picLocks noChangeAspect="1"/>
          </p:cNvPicPr>
          <p:nvPr/>
        </p:nvPicPr>
        <p:blipFill>
          <a:blip r:embed="rId3"/>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F149455F-4D6C-D7BD-8CAE-A0BB53CE89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68A908D2-1EB5-0EA2-0F71-7004BE42B3F7}"/>
              </a:ext>
            </a:extLst>
          </p:cNvPr>
          <p:cNvSpPr>
            <a:spLocks noGrp="1"/>
          </p:cNvSpPr>
          <p:nvPr>
            <p:ph type="sldNum" sz="quarter" idx="2"/>
          </p:nvPr>
        </p:nvSpPr>
        <p:spPr>
          <a:xfrm>
            <a:off x="5917310" y="6505277"/>
            <a:ext cx="282129" cy="297389"/>
          </a:xfrm>
        </p:spPr>
        <p:txBody>
          <a:bodyPr/>
          <a:lstStyle/>
          <a:p>
            <a:fld id="{86CB4B4D-7CA3-9044-876B-883B54F8677D}" type="slidenum">
              <a:rPr lang="en-US" smtClean="0">
                <a:solidFill>
                  <a:schemeClr val="bg1"/>
                </a:solidFill>
              </a:rPr>
              <a:t>28</a:t>
            </a:fld>
            <a:endParaRPr lang="en-US" dirty="0">
              <a:solidFill>
                <a:schemeClr val="bg1"/>
              </a:solidFill>
            </a:endParaRPr>
          </a:p>
        </p:txBody>
      </p:sp>
    </p:spTree>
    <p:extLst>
      <p:ext uri="{BB962C8B-B14F-4D97-AF65-F5344CB8AC3E}">
        <p14:creationId xmlns:p14="http://schemas.microsoft.com/office/powerpoint/2010/main" val="3386948426"/>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p:nvPr/>
        </p:nvSpPr>
        <p:spPr>
          <a:xfrm>
            <a:off x="1459357" y="-108826"/>
            <a:ext cx="9276068" cy="7170462"/>
          </a:xfrm>
          <a:prstGeom prst="rect">
            <a:avLst/>
          </a:prstGeom>
          <a:solidFill>
            <a:srgbClr val="EDEDED"/>
          </a:solidFill>
          <a:ln w="12700">
            <a:miter lim="400000"/>
          </a:ln>
        </p:spPr>
        <p:txBody>
          <a:bodyPr lIns="35719" tIns="35719" rIns="35719" bIns="35719" anchor="ctr"/>
          <a:lstStyle/>
          <a:p>
            <a:pPr defTabSz="410751" hangingPunct="0">
              <a:defRPr sz="2400"/>
            </a:pPr>
            <a:endParaRPr sz="1687" kern="0" dirty="0">
              <a:solidFill>
                <a:srgbClr val="000000"/>
              </a:solidFill>
              <a:latin typeface="Helvetica Light"/>
              <a:sym typeface="Helvetica Light"/>
            </a:endParaRPr>
          </a:p>
        </p:txBody>
      </p:sp>
      <p:sp>
        <p:nvSpPr>
          <p:cNvPr id="162" name="Shape 162"/>
          <p:cNvSpPr/>
          <p:nvPr/>
        </p:nvSpPr>
        <p:spPr>
          <a:xfrm>
            <a:off x="1974139" y="449940"/>
            <a:ext cx="8425970" cy="656911"/>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defTabSz="410751" hangingPunct="0"/>
            <a:r>
              <a:rPr lang="en-US" sz="3800" kern="0" dirty="0"/>
              <a:t>Court Reporting Requirements:</a:t>
            </a:r>
            <a:endParaRPr sz="3800" kern="0" dirty="0"/>
          </a:p>
        </p:txBody>
      </p:sp>
      <p:sp>
        <p:nvSpPr>
          <p:cNvPr id="163" name="Shape 163"/>
          <p:cNvSpPr/>
          <p:nvPr/>
        </p:nvSpPr>
        <p:spPr>
          <a:xfrm>
            <a:off x="2030827" y="-1858564"/>
            <a:ext cx="8130347" cy="8056757"/>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600" b="1"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600" b="1"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600" b="1"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600" b="1"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600" b="1"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600" b="1"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600" b="1" dirty="0">
              <a:solidFill>
                <a:srgbClr val="002060"/>
              </a:solidFill>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Elections Code section 2211 </a:t>
            </a:r>
            <a:r>
              <a:rPr kumimoji="0" lang="en-US" sz="1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If a person has </a:t>
            </a:r>
          </a:p>
          <a:p>
            <a:pPr marL="742950"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plead not guilty by reason of insanity and has been found to be not guilty pursuant to PC section 1026</a:t>
            </a:r>
          </a:p>
          <a:p>
            <a:pPr marL="742950"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been found incompetent to stand trial and their trial or judgment has been suspended pursuant to PC section 1370</a:t>
            </a:r>
          </a:p>
          <a:p>
            <a:pPr marL="742950"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been convicted of a felony and was judicially determined to be a mentally disordered sex offender pursuant to former WIC section 6300, or </a:t>
            </a:r>
          </a:p>
          <a:p>
            <a:pPr marL="742950"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been convicted of a felony and is being treated at a state hospital pursuant to PC section 2684 </a:t>
            </a:r>
          </a:p>
          <a:p>
            <a:pPr marL="742950"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285750"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that person shall be disqualified from voting or registering to vote during that time that the person is involuntarily confined, pursuant to a court order, in a public or private facility</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upon the order of commitment to one of the above-listed treatment facilities </a:t>
            </a:r>
          </a:p>
          <a:p>
            <a:pPr marL="742950"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notice to the SOS is required</a:t>
            </a:r>
          </a:p>
          <a:p>
            <a:pPr marL="742950"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if the person is later released from the treatment facility</a:t>
            </a:r>
          </a:p>
          <a:p>
            <a:pPr marL="742950"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notice to the SOS is required</a:t>
            </a:r>
          </a:p>
          <a:p>
            <a:pPr defTabSz="410751" hangingPunct="0">
              <a:spcBef>
                <a:spcPts val="2250"/>
              </a:spcBef>
            </a:pPr>
            <a:endParaRPr lang="en-US" sz="1969" kern="0" dirty="0"/>
          </a:p>
        </p:txBody>
      </p:sp>
      <p:sp>
        <p:nvSpPr>
          <p:cNvPr id="164" name="Shape 164"/>
          <p:cNvSpPr/>
          <p:nvPr/>
        </p:nvSpPr>
        <p:spPr>
          <a:xfrm>
            <a:off x="2028499" y="1476450"/>
            <a:ext cx="1212936" cy="80340"/>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5" name="Shape 165"/>
          <p:cNvSpPr/>
          <p:nvPr/>
        </p:nvSpPr>
        <p:spPr>
          <a:xfrm>
            <a:off x="1986178" y="1037117"/>
            <a:ext cx="7157822" cy="410690"/>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3200" b="1">
                <a:solidFill>
                  <a:srgbClr val="06304D"/>
                </a:solidFill>
                <a:latin typeface="Arial"/>
                <a:ea typeface="Arial"/>
                <a:cs typeface="Arial"/>
                <a:sym typeface="Arial"/>
              </a:defRPr>
            </a:lvl1pPr>
          </a:lstStyle>
          <a:p>
            <a:pPr defTabSz="410751" hangingPunct="0"/>
            <a:r>
              <a:rPr lang="en-US" sz="2200" kern="0" dirty="0"/>
              <a:t>When Notice is Required – Elections Code (cont’d)</a:t>
            </a:r>
            <a:endParaRPr sz="2200" kern="0" dirty="0"/>
          </a:p>
        </p:txBody>
      </p:sp>
      <p:sp>
        <p:nvSpPr>
          <p:cNvPr id="166" name="Shape 166"/>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7" name="Shape 167"/>
          <p:cNvSpPr/>
          <p:nvPr/>
        </p:nvSpPr>
        <p:spPr>
          <a:xfrm>
            <a:off x="1454247" y="5468180"/>
            <a:ext cx="9283506" cy="89619"/>
          </a:xfrm>
          <a:prstGeom prst="rect">
            <a:avLst/>
          </a:prstGeom>
          <a:solidFill>
            <a:srgbClr val="FFC43E"/>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pic>
        <p:nvPicPr>
          <p:cNvPr id="168" name="SOS-generic-logo-horizontal-white.png"/>
          <p:cNvPicPr>
            <a:picLocks noChangeAspect="1"/>
          </p:cNvPicPr>
          <p:nvPr/>
        </p:nvPicPr>
        <p:blipFill>
          <a:blip r:embed="rId3"/>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F149455F-4D6C-D7BD-8CAE-A0BB53CE89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4A96D014-3A13-F04F-482A-9513092F3538}"/>
              </a:ext>
            </a:extLst>
          </p:cNvPr>
          <p:cNvSpPr>
            <a:spLocks noGrp="1"/>
          </p:cNvSpPr>
          <p:nvPr>
            <p:ph type="sldNum" sz="quarter" idx="2"/>
          </p:nvPr>
        </p:nvSpPr>
        <p:spPr>
          <a:xfrm>
            <a:off x="5917310" y="6505277"/>
            <a:ext cx="282129" cy="297389"/>
          </a:xfrm>
        </p:spPr>
        <p:txBody>
          <a:bodyPr/>
          <a:lstStyle/>
          <a:p>
            <a:fld id="{86CB4B4D-7CA3-9044-876B-883B54F8677D}" type="slidenum">
              <a:rPr lang="en-US" smtClean="0">
                <a:solidFill>
                  <a:schemeClr val="bg1"/>
                </a:solidFill>
              </a:rPr>
              <a:t>29</a:t>
            </a:fld>
            <a:endParaRPr lang="en-US" dirty="0">
              <a:solidFill>
                <a:schemeClr val="bg1"/>
              </a:solidFill>
            </a:endParaRPr>
          </a:p>
        </p:txBody>
      </p:sp>
    </p:spTree>
    <p:extLst>
      <p:ext uri="{BB962C8B-B14F-4D97-AF65-F5344CB8AC3E}">
        <p14:creationId xmlns:p14="http://schemas.microsoft.com/office/powerpoint/2010/main" val="929915091"/>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p:nvPr/>
        </p:nvSpPr>
        <p:spPr>
          <a:xfrm>
            <a:off x="1459357" y="-108826"/>
            <a:ext cx="9276068" cy="7170462"/>
          </a:xfrm>
          <a:prstGeom prst="rect">
            <a:avLst/>
          </a:prstGeom>
          <a:solidFill>
            <a:srgbClr val="EDEDED"/>
          </a:solidFill>
          <a:ln w="12700">
            <a:miter lim="400000"/>
          </a:ln>
        </p:spPr>
        <p:txBody>
          <a:bodyPr lIns="35719" tIns="35719" rIns="35719" bIns="35719" anchor="ctr"/>
          <a:lstStyle/>
          <a:p>
            <a:pPr defTabSz="410751" hangingPunct="0">
              <a:defRPr sz="2400"/>
            </a:pPr>
            <a:endParaRPr sz="1687" kern="0" dirty="0">
              <a:solidFill>
                <a:srgbClr val="000000"/>
              </a:solidFill>
              <a:latin typeface="Helvetica Light"/>
              <a:sym typeface="Helvetica Light"/>
            </a:endParaRPr>
          </a:p>
        </p:txBody>
      </p:sp>
      <p:sp>
        <p:nvSpPr>
          <p:cNvPr id="162" name="Shape 162"/>
          <p:cNvSpPr/>
          <p:nvPr/>
        </p:nvSpPr>
        <p:spPr>
          <a:xfrm>
            <a:off x="1974139" y="449940"/>
            <a:ext cx="8425970" cy="656911"/>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defTabSz="410751" hangingPunct="0"/>
            <a:r>
              <a:rPr lang="en-US" sz="3800" kern="0" dirty="0"/>
              <a:t>Court Reporting Requirements:</a:t>
            </a:r>
            <a:endParaRPr sz="3800" kern="0" dirty="0"/>
          </a:p>
        </p:txBody>
      </p:sp>
      <p:sp>
        <p:nvSpPr>
          <p:cNvPr id="163" name="Shape 163"/>
          <p:cNvSpPr/>
          <p:nvPr/>
        </p:nvSpPr>
        <p:spPr>
          <a:xfrm>
            <a:off x="2030827" y="-1735453"/>
            <a:ext cx="8130347" cy="7810536"/>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marL="0" marR="0" lvl="0" indent="0" algn="ctr"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lang="en-US" sz="16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lang="en-US" sz="16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lang="en-US" sz="16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lang="en-US" sz="16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lang="en-US" sz="16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lang="en-US" sz="16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As already indicated in slide number 15</a:t>
            </a: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The Welfare and Institutions Code requires notice to the SOS under these sections:</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WIC section 5358.3 </a:t>
            </a: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any time, a conservatee or any person on the conservatee’s behalf with the consent of the conservatee or the conservatee’s counsel,  </a:t>
            </a:r>
          </a:p>
          <a:p>
            <a:pPr marL="742950"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may petition the court for a hearing to contest the rights denied under WIC section 5357 or the powers granted to the conservator under WIC section 5358. </a:t>
            </a:r>
          </a:p>
          <a:p>
            <a:pPr marL="1200150" marR="0" lvl="2"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if a person’s right to vote is restored</a:t>
            </a:r>
            <a:endParaRPr kumimoji="0" 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1200150" marR="0" lvl="2"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notice to the SOS is required</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WIC section 5364 </a:t>
            </a: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t>
            </a:r>
            <a:r>
              <a:rPr kumimoji="0" 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At any time, the conservatee </a:t>
            </a:r>
          </a:p>
          <a:p>
            <a:pPr marL="742950"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may petition the superior court for a rehearing as to their status as a conservatee</a:t>
            </a:r>
          </a:p>
          <a:p>
            <a:pPr marL="1200150" marR="0" lvl="2"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if the conservatorship is terminated pursuant to this section</a:t>
            </a:r>
          </a:p>
          <a:p>
            <a:pPr marL="1200150" marR="0" lvl="2"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notice to the SOS is required</a:t>
            </a:r>
          </a:p>
          <a:p>
            <a:pPr defTabSz="410751" hangingPunct="0">
              <a:spcBef>
                <a:spcPts val="2250"/>
              </a:spcBef>
            </a:pPr>
            <a:endParaRPr lang="en-US" sz="1969" kern="0" dirty="0"/>
          </a:p>
        </p:txBody>
      </p:sp>
      <p:sp>
        <p:nvSpPr>
          <p:cNvPr id="164" name="Shape 164"/>
          <p:cNvSpPr/>
          <p:nvPr/>
        </p:nvSpPr>
        <p:spPr>
          <a:xfrm>
            <a:off x="2030827" y="1593415"/>
            <a:ext cx="1212936" cy="80340"/>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5" name="Shape 165"/>
          <p:cNvSpPr/>
          <p:nvPr/>
        </p:nvSpPr>
        <p:spPr>
          <a:xfrm>
            <a:off x="1986178" y="1044812"/>
            <a:ext cx="7382905" cy="395301"/>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3200" b="1">
                <a:solidFill>
                  <a:srgbClr val="06304D"/>
                </a:solidFill>
                <a:latin typeface="Arial"/>
                <a:ea typeface="Arial"/>
                <a:cs typeface="Arial"/>
                <a:sym typeface="Arial"/>
              </a:defRPr>
            </a:lvl1pPr>
          </a:lstStyle>
          <a:p>
            <a:pPr defTabSz="410751" hangingPunct="0"/>
            <a:r>
              <a:rPr lang="en-US" sz="2100" kern="0" dirty="0"/>
              <a:t>When Notice is Required – Welfare and Institutions Code</a:t>
            </a:r>
            <a:endParaRPr sz="2100" kern="0" dirty="0"/>
          </a:p>
        </p:txBody>
      </p:sp>
      <p:sp>
        <p:nvSpPr>
          <p:cNvPr id="166" name="Shape 166"/>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7" name="Shape 167"/>
          <p:cNvSpPr/>
          <p:nvPr/>
        </p:nvSpPr>
        <p:spPr>
          <a:xfrm>
            <a:off x="1454247" y="5468180"/>
            <a:ext cx="9283506" cy="89619"/>
          </a:xfrm>
          <a:prstGeom prst="rect">
            <a:avLst/>
          </a:prstGeom>
          <a:solidFill>
            <a:srgbClr val="FFC43E"/>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pic>
        <p:nvPicPr>
          <p:cNvPr id="168" name="SOS-generic-logo-horizontal-white.png"/>
          <p:cNvPicPr>
            <a:picLocks noChangeAspect="1"/>
          </p:cNvPicPr>
          <p:nvPr/>
        </p:nvPicPr>
        <p:blipFill>
          <a:blip r:embed="rId3"/>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F149455F-4D6C-D7BD-8CAE-A0BB53CE89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0748B1C2-8B22-9B85-8DA0-6B983C581C55}"/>
              </a:ext>
            </a:extLst>
          </p:cNvPr>
          <p:cNvSpPr>
            <a:spLocks noGrp="1"/>
          </p:cNvSpPr>
          <p:nvPr>
            <p:ph type="sldNum" sz="quarter" idx="2"/>
          </p:nvPr>
        </p:nvSpPr>
        <p:spPr>
          <a:xfrm>
            <a:off x="5917310" y="6505277"/>
            <a:ext cx="282129" cy="297389"/>
          </a:xfrm>
        </p:spPr>
        <p:txBody>
          <a:bodyPr/>
          <a:lstStyle/>
          <a:p>
            <a:fld id="{86CB4B4D-7CA3-9044-876B-883B54F8677D}" type="slidenum">
              <a:rPr lang="en-US" smtClean="0">
                <a:solidFill>
                  <a:schemeClr val="bg1"/>
                </a:solidFill>
              </a:rPr>
              <a:t>30</a:t>
            </a:fld>
            <a:endParaRPr lang="en-US" dirty="0">
              <a:solidFill>
                <a:schemeClr val="bg1"/>
              </a:solidFill>
            </a:endParaRPr>
          </a:p>
        </p:txBody>
      </p:sp>
    </p:spTree>
    <p:extLst>
      <p:ext uri="{BB962C8B-B14F-4D97-AF65-F5344CB8AC3E}">
        <p14:creationId xmlns:p14="http://schemas.microsoft.com/office/powerpoint/2010/main" val="20027012"/>
      </p:ext>
    </p:ext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p:nvPr/>
        </p:nvSpPr>
        <p:spPr>
          <a:xfrm>
            <a:off x="1459357" y="-108826"/>
            <a:ext cx="9276068" cy="7170462"/>
          </a:xfrm>
          <a:prstGeom prst="rect">
            <a:avLst/>
          </a:prstGeom>
          <a:solidFill>
            <a:srgbClr val="EDEDED"/>
          </a:solidFill>
          <a:ln w="12700">
            <a:miter lim="400000"/>
          </a:ln>
        </p:spPr>
        <p:txBody>
          <a:bodyPr lIns="35719" tIns="35719" rIns="35719" bIns="35719" anchor="ctr"/>
          <a:lstStyle/>
          <a:p>
            <a:pPr defTabSz="410751" hangingPunct="0">
              <a:defRPr sz="2400"/>
            </a:pPr>
            <a:endParaRPr sz="1687" kern="0" dirty="0">
              <a:solidFill>
                <a:srgbClr val="000000"/>
              </a:solidFill>
              <a:latin typeface="Helvetica Light"/>
              <a:sym typeface="Helvetica Light"/>
            </a:endParaRPr>
          </a:p>
        </p:txBody>
      </p:sp>
      <p:sp>
        <p:nvSpPr>
          <p:cNvPr id="162" name="Shape 162"/>
          <p:cNvSpPr/>
          <p:nvPr/>
        </p:nvSpPr>
        <p:spPr>
          <a:xfrm>
            <a:off x="1974139" y="449940"/>
            <a:ext cx="8425970" cy="656911"/>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defTabSz="410751" hangingPunct="0"/>
            <a:r>
              <a:rPr lang="en-US" sz="3800" kern="0" dirty="0"/>
              <a:t>Court Reporting Requirements:</a:t>
            </a:r>
            <a:endParaRPr sz="3800" kern="0" dirty="0"/>
          </a:p>
        </p:txBody>
      </p:sp>
      <p:sp>
        <p:nvSpPr>
          <p:cNvPr id="163" name="Shape 163"/>
          <p:cNvSpPr/>
          <p:nvPr/>
        </p:nvSpPr>
        <p:spPr>
          <a:xfrm>
            <a:off x="2030827" y="-1704677"/>
            <a:ext cx="8130347" cy="7748981"/>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lang="en-US" sz="2000" dirty="0">
              <a:solidFill>
                <a:srgbClr val="5B9BD5">
                  <a:lumMod val="50000"/>
                </a:srgbClr>
              </a:solidFill>
              <a:ea typeface="+mn-ea"/>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lang="en-US" sz="2000" dirty="0">
              <a:solidFill>
                <a:srgbClr val="5B9BD5">
                  <a:lumMod val="50000"/>
                </a:srgbClr>
              </a:solidFill>
              <a:ea typeface="+mn-ea"/>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lang="en-US" sz="2000" dirty="0">
              <a:solidFill>
                <a:srgbClr val="5B9BD5">
                  <a:lumMod val="50000"/>
                </a:srgbClr>
              </a:solidFill>
              <a:ea typeface="+mn-ea"/>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lang="en-US" sz="2000" dirty="0">
              <a:solidFill>
                <a:srgbClr val="5B9BD5">
                  <a:lumMod val="50000"/>
                </a:srgbClr>
              </a:solidFill>
              <a:ea typeface="+mn-ea"/>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lang="en-US" sz="2000" dirty="0">
              <a:solidFill>
                <a:srgbClr val="5B9BD5">
                  <a:lumMod val="50000"/>
                </a:srgbClr>
              </a:solidFill>
              <a:ea typeface="+mn-ea"/>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lang="en-US" sz="2000" dirty="0">
              <a:solidFill>
                <a:srgbClr val="002060"/>
              </a:solidFill>
              <a:ea typeface="+mn-ea"/>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2060"/>
                </a:solidFill>
                <a:effectLst/>
                <a:uLnTx/>
                <a:uFillTx/>
                <a:latin typeface="Arial"/>
                <a:ea typeface="+mn-ea"/>
                <a:cs typeface="Arial"/>
              </a:rPr>
              <a:t>By the first day of each month, and more frequently if the clerk so chooses, the clerk of the superior court of each county shall notify the SOS of each of the following:</a:t>
            </a:r>
            <a:endParaRPr kumimoji="0" lang="en-US" sz="1800" b="0" i="0" u="none" strike="noStrike" kern="1200" cap="none" spc="0" normalizeH="0" baseline="0" noProof="0" dirty="0">
              <a:ln>
                <a:noFill/>
              </a:ln>
              <a:solidFill>
                <a:srgbClr val="002060"/>
              </a:solidFill>
              <a:effectLst/>
              <a:uLnTx/>
              <a:uFillTx/>
              <a:latin typeface="Calibri"/>
              <a:ea typeface="+mn-ea"/>
              <a:cs typeface="+mn-cs"/>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742950"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2060"/>
                </a:solidFill>
                <a:effectLst/>
                <a:uLnTx/>
                <a:uFillTx/>
                <a:latin typeface="Arial"/>
                <a:ea typeface="+mn-ea"/>
                <a:cs typeface="Arial"/>
              </a:rPr>
              <a:t>all findings made by the court regarding any person’s competency to vote, as specified in each of Elections Code sections 2208 - 2211, inclusive, since the clerk’s last report, and </a:t>
            </a:r>
            <a:endParaRPr kumimoji="0" lang="en-US" sz="20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742950"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742950"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2060"/>
                </a:solidFill>
                <a:effectLst/>
                <a:uLnTx/>
                <a:uFillTx/>
                <a:latin typeface="Arial"/>
                <a:ea typeface="+mn-ea"/>
                <a:cs typeface="Arial"/>
              </a:rPr>
              <a:t>the total number of proceedings, as specified in Elections Code section 2208(a)(1)-(4), that occurred in that court since the clerk’s last report.</a:t>
            </a:r>
          </a:p>
          <a:p>
            <a:pPr defTabSz="410751" hangingPunct="0">
              <a:spcBef>
                <a:spcPts val="2250"/>
              </a:spcBef>
            </a:pPr>
            <a:endParaRPr lang="en-US" sz="1969" kern="0" dirty="0"/>
          </a:p>
        </p:txBody>
      </p:sp>
      <p:sp>
        <p:nvSpPr>
          <p:cNvPr id="164" name="Shape 164"/>
          <p:cNvSpPr/>
          <p:nvPr/>
        </p:nvSpPr>
        <p:spPr>
          <a:xfrm>
            <a:off x="2030827" y="1605994"/>
            <a:ext cx="1212936" cy="80340"/>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5" name="Shape 165"/>
          <p:cNvSpPr/>
          <p:nvPr/>
        </p:nvSpPr>
        <p:spPr>
          <a:xfrm>
            <a:off x="1986178" y="1029423"/>
            <a:ext cx="7529892" cy="426079"/>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3200" b="1">
                <a:solidFill>
                  <a:srgbClr val="06304D"/>
                </a:solidFill>
                <a:latin typeface="Arial"/>
                <a:ea typeface="Arial"/>
                <a:cs typeface="Arial"/>
                <a:sym typeface="Arial"/>
              </a:defRPr>
            </a:lvl1pPr>
          </a:lstStyle>
          <a:p>
            <a:pPr defTabSz="410751" hangingPunct="0"/>
            <a:r>
              <a:rPr lang="en-US" sz="2300" kern="0" dirty="0"/>
              <a:t>Notice Prescribed by Elections Code Section 2211.5 </a:t>
            </a:r>
            <a:endParaRPr sz="2300" kern="0" dirty="0"/>
          </a:p>
        </p:txBody>
      </p:sp>
      <p:sp>
        <p:nvSpPr>
          <p:cNvPr id="166" name="Shape 166"/>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7" name="Shape 167"/>
          <p:cNvSpPr/>
          <p:nvPr/>
        </p:nvSpPr>
        <p:spPr>
          <a:xfrm>
            <a:off x="1454247" y="5468180"/>
            <a:ext cx="9283506" cy="89619"/>
          </a:xfrm>
          <a:prstGeom prst="rect">
            <a:avLst/>
          </a:prstGeom>
          <a:solidFill>
            <a:srgbClr val="FFC43E"/>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pic>
        <p:nvPicPr>
          <p:cNvPr id="168" name="SOS-generic-logo-horizontal-white.png"/>
          <p:cNvPicPr>
            <a:picLocks noChangeAspect="1"/>
          </p:cNvPicPr>
          <p:nvPr/>
        </p:nvPicPr>
        <p:blipFill>
          <a:blip r:embed="rId3"/>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F149455F-4D6C-D7BD-8CAE-A0BB53CE89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DCB21880-6C4C-5A09-3D06-6B0F3A054C21}"/>
              </a:ext>
            </a:extLst>
          </p:cNvPr>
          <p:cNvSpPr>
            <a:spLocks noGrp="1"/>
          </p:cNvSpPr>
          <p:nvPr>
            <p:ph type="sldNum" sz="quarter" idx="2"/>
          </p:nvPr>
        </p:nvSpPr>
        <p:spPr>
          <a:xfrm>
            <a:off x="5917310" y="6505277"/>
            <a:ext cx="282129" cy="297389"/>
          </a:xfrm>
        </p:spPr>
        <p:txBody>
          <a:bodyPr/>
          <a:lstStyle/>
          <a:p>
            <a:fld id="{86CB4B4D-7CA3-9044-876B-883B54F8677D}" type="slidenum">
              <a:rPr lang="en-US" smtClean="0">
                <a:solidFill>
                  <a:schemeClr val="bg1"/>
                </a:solidFill>
              </a:rPr>
              <a:t>31</a:t>
            </a:fld>
            <a:endParaRPr lang="en-US" dirty="0">
              <a:solidFill>
                <a:schemeClr val="bg1"/>
              </a:solidFill>
            </a:endParaRPr>
          </a:p>
        </p:txBody>
      </p:sp>
    </p:spTree>
    <p:extLst>
      <p:ext uri="{BB962C8B-B14F-4D97-AF65-F5344CB8AC3E}">
        <p14:creationId xmlns:p14="http://schemas.microsoft.com/office/powerpoint/2010/main" val="1293262949"/>
      </p:ext>
    </p:extLst>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p:nvPr/>
        </p:nvSpPr>
        <p:spPr>
          <a:xfrm>
            <a:off x="1459357" y="-108826"/>
            <a:ext cx="9276068" cy="7170462"/>
          </a:xfrm>
          <a:prstGeom prst="rect">
            <a:avLst/>
          </a:prstGeom>
          <a:solidFill>
            <a:srgbClr val="EDEDED"/>
          </a:solidFill>
          <a:ln w="12700">
            <a:miter lim="400000"/>
          </a:ln>
        </p:spPr>
        <p:txBody>
          <a:bodyPr lIns="35719" tIns="35719" rIns="35719" bIns="35719" anchor="ctr"/>
          <a:lstStyle/>
          <a:p>
            <a:pPr defTabSz="410751" hangingPunct="0">
              <a:defRPr sz="2400"/>
            </a:pPr>
            <a:endParaRPr sz="1687" kern="0" dirty="0">
              <a:solidFill>
                <a:srgbClr val="000000"/>
              </a:solidFill>
              <a:latin typeface="Helvetica Light"/>
              <a:sym typeface="Helvetica Light"/>
            </a:endParaRPr>
          </a:p>
        </p:txBody>
      </p:sp>
      <p:sp>
        <p:nvSpPr>
          <p:cNvPr id="162" name="Shape 162"/>
          <p:cNvSpPr/>
          <p:nvPr/>
        </p:nvSpPr>
        <p:spPr>
          <a:xfrm>
            <a:off x="1974139" y="449940"/>
            <a:ext cx="8425970" cy="656911"/>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defTabSz="410751" hangingPunct="0"/>
            <a:r>
              <a:rPr lang="en-US" sz="3800" kern="0" dirty="0"/>
              <a:t>Court Reporting Requirements:</a:t>
            </a:r>
            <a:endParaRPr sz="3800" kern="0" dirty="0"/>
          </a:p>
        </p:txBody>
      </p:sp>
      <p:sp>
        <p:nvSpPr>
          <p:cNvPr id="163" name="Shape 163"/>
          <p:cNvSpPr/>
          <p:nvPr/>
        </p:nvSpPr>
        <p:spPr>
          <a:xfrm>
            <a:off x="2030827" y="-1820092"/>
            <a:ext cx="8130347" cy="7979813"/>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8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8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8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6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6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5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The courts shall use the Judicial Council forms with spaces for:</a:t>
            </a: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personal identification information for the affected person, including all of the following:</a:t>
            </a:r>
          </a:p>
          <a:p>
            <a:pPr marL="742950"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all known first names, last names and middle names, </a:t>
            </a:r>
          </a:p>
          <a:p>
            <a:pPr marL="746125" marR="0" lvl="2"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all known name suffixes,</a:t>
            </a:r>
          </a:p>
          <a:p>
            <a:pPr marL="746125" marR="0" lvl="2"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last known address,</a:t>
            </a:r>
          </a:p>
          <a:p>
            <a:pPr marL="746125" marR="0" lvl="2"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date of birth,</a:t>
            </a:r>
          </a:p>
          <a:p>
            <a:pPr marL="746125" marR="0" lvl="2"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last four digits of the person’s social security number, if available,</a:t>
            </a:r>
          </a:p>
          <a:p>
            <a:pPr marL="746125" marR="0" lvl="2"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driver’s license or state-issued identification number, if available,</a:t>
            </a:r>
          </a:p>
          <a:p>
            <a:pPr marL="285750"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the court case number,</a:t>
            </a:r>
          </a:p>
          <a:p>
            <a:pPr marL="285750"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the date of the order affecting the individual’s voting rights,</a:t>
            </a:r>
          </a:p>
          <a:p>
            <a:pPr marL="285750"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whether the court’s order is made pursuant to Elections Code section 2208, 2209, 2210, or 2211,</a:t>
            </a:r>
          </a:p>
          <a:p>
            <a:pPr marL="285750"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whether the legal effect of the order is a disqualification or a restoration of the right to vote, and</a:t>
            </a:r>
          </a:p>
          <a:p>
            <a:pPr marL="285750" marR="0" lvl="1"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a certification, if applicable, that the individual has been disqualified from voting due to the court’s finding by clear and convincing evidence that the individual is incapable to communicate a desire to participate in the voting process</a:t>
            </a:r>
          </a:p>
          <a:p>
            <a:pPr defTabSz="410751" hangingPunct="0">
              <a:spcBef>
                <a:spcPts val="2250"/>
              </a:spcBef>
            </a:pPr>
            <a:endParaRPr lang="en-US" sz="1969" kern="0" dirty="0"/>
          </a:p>
        </p:txBody>
      </p:sp>
      <p:sp>
        <p:nvSpPr>
          <p:cNvPr id="164" name="Shape 164"/>
          <p:cNvSpPr/>
          <p:nvPr/>
        </p:nvSpPr>
        <p:spPr>
          <a:xfrm>
            <a:off x="2028499" y="1516620"/>
            <a:ext cx="1212936" cy="80340"/>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5" name="Shape 165"/>
          <p:cNvSpPr/>
          <p:nvPr/>
        </p:nvSpPr>
        <p:spPr>
          <a:xfrm>
            <a:off x="1986178" y="1033270"/>
            <a:ext cx="8413931" cy="418384"/>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3200" b="1">
                <a:solidFill>
                  <a:srgbClr val="06304D"/>
                </a:solidFill>
                <a:latin typeface="Arial"/>
                <a:ea typeface="Arial"/>
                <a:cs typeface="Arial"/>
                <a:sym typeface="Arial"/>
              </a:defRPr>
            </a:lvl1pPr>
          </a:lstStyle>
          <a:p>
            <a:pPr defTabSz="410751" hangingPunct="0"/>
            <a:r>
              <a:rPr lang="en-US" sz="2250" kern="0" dirty="0"/>
              <a:t>Notice Prescribed by Elections Code Section 2211.5 (cont’d)</a:t>
            </a:r>
            <a:endParaRPr sz="2250" kern="0" dirty="0"/>
          </a:p>
        </p:txBody>
      </p:sp>
      <p:sp>
        <p:nvSpPr>
          <p:cNvPr id="166" name="Shape 166"/>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7" name="Shape 167"/>
          <p:cNvSpPr/>
          <p:nvPr/>
        </p:nvSpPr>
        <p:spPr>
          <a:xfrm>
            <a:off x="1449137" y="5515819"/>
            <a:ext cx="9283506" cy="89619"/>
          </a:xfrm>
          <a:prstGeom prst="rect">
            <a:avLst/>
          </a:prstGeom>
          <a:solidFill>
            <a:srgbClr val="FFC43E"/>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pic>
        <p:nvPicPr>
          <p:cNvPr id="168" name="SOS-generic-logo-horizontal-white.png"/>
          <p:cNvPicPr>
            <a:picLocks noChangeAspect="1"/>
          </p:cNvPicPr>
          <p:nvPr/>
        </p:nvPicPr>
        <p:blipFill>
          <a:blip r:embed="rId3"/>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F149455F-4D6C-D7BD-8CAE-A0BB53CE89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D3EEC317-D560-2CB2-36EA-021A3A2F1D62}"/>
              </a:ext>
            </a:extLst>
          </p:cNvPr>
          <p:cNvSpPr>
            <a:spLocks noGrp="1"/>
          </p:cNvSpPr>
          <p:nvPr>
            <p:ph type="sldNum" sz="quarter" idx="2"/>
          </p:nvPr>
        </p:nvSpPr>
        <p:spPr>
          <a:xfrm>
            <a:off x="5917310" y="6505277"/>
            <a:ext cx="282129" cy="297389"/>
          </a:xfrm>
        </p:spPr>
        <p:txBody>
          <a:bodyPr/>
          <a:lstStyle/>
          <a:p>
            <a:fld id="{86CB4B4D-7CA3-9044-876B-883B54F8677D}" type="slidenum">
              <a:rPr lang="en-US" smtClean="0">
                <a:solidFill>
                  <a:schemeClr val="bg1"/>
                </a:solidFill>
              </a:rPr>
              <a:t>32</a:t>
            </a:fld>
            <a:endParaRPr lang="en-US" dirty="0">
              <a:solidFill>
                <a:schemeClr val="bg1"/>
              </a:solidFill>
            </a:endParaRPr>
          </a:p>
        </p:txBody>
      </p:sp>
    </p:spTree>
    <p:extLst>
      <p:ext uri="{BB962C8B-B14F-4D97-AF65-F5344CB8AC3E}">
        <p14:creationId xmlns:p14="http://schemas.microsoft.com/office/powerpoint/2010/main" val="69848829"/>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p:nvPr/>
        </p:nvSpPr>
        <p:spPr>
          <a:xfrm>
            <a:off x="1459357" y="-108826"/>
            <a:ext cx="9276068" cy="7170462"/>
          </a:xfrm>
          <a:prstGeom prst="rect">
            <a:avLst/>
          </a:prstGeom>
          <a:solidFill>
            <a:srgbClr val="EDEDED"/>
          </a:solidFill>
          <a:ln w="12700">
            <a:miter lim="400000"/>
          </a:ln>
        </p:spPr>
        <p:txBody>
          <a:bodyPr lIns="35719" tIns="35719" rIns="35719" bIns="35719" anchor="ctr"/>
          <a:lstStyle/>
          <a:p>
            <a:pPr defTabSz="410751" hangingPunct="0">
              <a:defRPr sz="2400"/>
            </a:pPr>
            <a:endParaRPr sz="1687" kern="0" dirty="0">
              <a:solidFill>
                <a:srgbClr val="000000"/>
              </a:solidFill>
              <a:latin typeface="Helvetica Light"/>
              <a:sym typeface="Helvetica Light"/>
            </a:endParaRPr>
          </a:p>
        </p:txBody>
      </p:sp>
      <p:sp>
        <p:nvSpPr>
          <p:cNvPr id="162" name="Shape 162"/>
          <p:cNvSpPr/>
          <p:nvPr/>
        </p:nvSpPr>
        <p:spPr>
          <a:xfrm>
            <a:off x="1974139" y="449940"/>
            <a:ext cx="8425970" cy="656911"/>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defTabSz="410751" hangingPunct="0"/>
            <a:r>
              <a:rPr lang="en-US" sz="3800" kern="0" dirty="0"/>
              <a:t>Court Reporting Requirements:</a:t>
            </a:r>
            <a:endParaRPr sz="3800" kern="0" dirty="0"/>
          </a:p>
        </p:txBody>
      </p:sp>
      <p:sp>
        <p:nvSpPr>
          <p:cNvPr id="163" name="Shape 163"/>
          <p:cNvSpPr/>
          <p:nvPr/>
        </p:nvSpPr>
        <p:spPr>
          <a:xfrm>
            <a:off x="2030827" y="-1750843"/>
            <a:ext cx="8130347" cy="7841314"/>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solidFill>
                <a:srgbClr val="5B9BD5">
                  <a:lumMod val="50000"/>
                </a:srgbClr>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California Rules of Court, rule 10.970 specifies the process for the superior courts to use to submit the notice provided by Elections Code section 2211.5.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Rule 10.970  </a:t>
            </a:r>
            <a:r>
              <a:rPr kumimoji="0" lang="en-US" sz="14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Reports of findings and orders affecting voting rights (Elections Code section 2211.5)</a:t>
            </a:r>
          </a:p>
          <a:p>
            <a:pPr marL="568325" marR="0" lvl="2" indent="-342900" algn="just" defTabSz="914400" rtl="0" eaLnBrk="1" fontAlgn="base" latinLnBrk="0" hangingPunct="1">
              <a:lnSpc>
                <a:spcPct val="100000"/>
              </a:lnSpc>
              <a:spcBef>
                <a:spcPts val="0"/>
              </a:spcBef>
              <a:spcAft>
                <a:spcPts val="0"/>
              </a:spcAft>
              <a:buClrTx/>
              <a:buSzTx/>
              <a:buFontTx/>
              <a:buAutoNum type="alphaLcParenBoth"/>
              <a:tabLst/>
              <a:defRPr/>
            </a:pPr>
            <a:r>
              <a:rPr kumimoji="0" lang="en-US" sz="14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Application </a:t>
            </a:r>
          </a:p>
          <a:p>
            <a:pPr marL="461963" marR="0" lvl="2" indent="0" algn="just" defTabSz="914400" rtl="0" eaLnBrk="1" fontAlgn="base"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This rule applies to the reports required by Elections Code section 2211.5 regarding findings and orders disqualifying a person from voting or restoring a person’s right to register to vote under Elections Code sections 2208–2211.</a:t>
            </a:r>
          </a:p>
          <a:p>
            <a:pPr marL="461963" marR="0" lvl="2" indent="0" algn="just" defTabSz="914400" rtl="0" eaLnBrk="1" fontAlgn="base"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 </a:t>
            </a:r>
          </a:p>
          <a:p>
            <a:pPr marL="225425" marR="0" lvl="2" indent="0" algn="just" defTabSz="914400" rtl="0" eaLnBrk="1" fontAlgn="base"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(b) Forms</a:t>
            </a:r>
          </a:p>
          <a:p>
            <a:pPr marL="461963" marR="0" lvl="2" indent="0" algn="just" defTabSz="914400" rtl="0" eaLnBrk="1" fontAlgn="base"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The clerk must use </a:t>
            </a:r>
            <a:r>
              <a:rPr kumimoji="0" lang="en-US" sz="1400" b="0" i="1"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Confidential Report of Findings and Orders Affecting Voting Rights </a:t>
            </a:r>
            <a:r>
              <a:rPr kumimoji="0" lang="en-US" sz="14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(form MC-600) to submit each report under this rule.</a:t>
            </a:r>
          </a:p>
          <a:p>
            <a:pPr marL="1025525" marR="0" lvl="3" indent="-342900" algn="just" defTabSz="914400" rtl="0" eaLnBrk="1" fontAlgn="base" latinLnBrk="0" hangingPunct="1">
              <a:lnSpc>
                <a:spcPct val="100000"/>
              </a:lnSpc>
              <a:spcBef>
                <a:spcPts val="0"/>
              </a:spcBef>
              <a:spcAft>
                <a:spcPts val="0"/>
              </a:spcAft>
              <a:buClrTx/>
              <a:buSzTx/>
              <a:buFontTx/>
              <a:buAutoNum type="alphaUcParenBoth"/>
              <a:tabLst>
                <a:tab pos="461963" algn="l"/>
              </a:tabLst>
              <a:defRPr/>
            </a:pPr>
            <a:r>
              <a:rPr kumimoji="0" lang="en-US" sz="14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A completed </a:t>
            </a:r>
            <a:r>
              <a:rPr kumimoji="0" lang="en-US" sz="1400" b="0" i="1"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Attachment to Confidential Report of Findings and Orders Affecting Voting Rights </a:t>
            </a:r>
            <a:r>
              <a:rPr kumimoji="0" lang="en-US" sz="14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(form MC-600A) that includes the required information about each applicable determination made by the court in the period covered by the report; or </a:t>
            </a:r>
          </a:p>
          <a:p>
            <a:pPr marL="1031875" marR="0" lvl="2" indent="-344488" algn="just" defTabSz="914400" rtl="0" eaLnBrk="1" fontAlgn="base"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(B) A computer-generated document that presents the required information for the period covered by the report using the same clearly identified spaces as form MC-600A.</a:t>
            </a:r>
          </a:p>
          <a:p>
            <a:pPr defTabSz="410751" hangingPunct="0">
              <a:spcBef>
                <a:spcPts val="2250"/>
              </a:spcBef>
            </a:pPr>
            <a:endParaRPr lang="en-US" sz="1969" kern="0" dirty="0"/>
          </a:p>
        </p:txBody>
      </p:sp>
      <p:sp>
        <p:nvSpPr>
          <p:cNvPr id="164" name="Shape 164"/>
          <p:cNvSpPr/>
          <p:nvPr/>
        </p:nvSpPr>
        <p:spPr>
          <a:xfrm>
            <a:off x="2028499" y="1575217"/>
            <a:ext cx="1212936" cy="80340"/>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5" name="Shape 165"/>
          <p:cNvSpPr/>
          <p:nvPr/>
        </p:nvSpPr>
        <p:spPr>
          <a:xfrm>
            <a:off x="1986178" y="998646"/>
            <a:ext cx="7529892" cy="487634"/>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3200" b="1">
                <a:solidFill>
                  <a:srgbClr val="06304D"/>
                </a:solidFill>
                <a:latin typeface="Arial"/>
                <a:ea typeface="Arial"/>
                <a:cs typeface="Arial"/>
                <a:sym typeface="Arial"/>
              </a:defRPr>
            </a:lvl1pPr>
          </a:lstStyle>
          <a:p>
            <a:pPr defTabSz="410751" hangingPunct="0"/>
            <a:r>
              <a:rPr lang="en-US" sz="2700" kern="0" dirty="0"/>
              <a:t>Process to Use When Notice is Required</a:t>
            </a:r>
            <a:endParaRPr sz="2700" kern="0" dirty="0"/>
          </a:p>
        </p:txBody>
      </p:sp>
      <p:sp>
        <p:nvSpPr>
          <p:cNvPr id="166" name="Shape 166"/>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7" name="Shape 167"/>
          <p:cNvSpPr/>
          <p:nvPr/>
        </p:nvSpPr>
        <p:spPr>
          <a:xfrm>
            <a:off x="1454247" y="5468180"/>
            <a:ext cx="9283506" cy="89619"/>
          </a:xfrm>
          <a:prstGeom prst="rect">
            <a:avLst/>
          </a:prstGeom>
          <a:solidFill>
            <a:srgbClr val="FFC43E"/>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pic>
        <p:nvPicPr>
          <p:cNvPr id="168" name="SOS-generic-logo-horizontal-white.png"/>
          <p:cNvPicPr>
            <a:picLocks noChangeAspect="1"/>
          </p:cNvPicPr>
          <p:nvPr/>
        </p:nvPicPr>
        <p:blipFill>
          <a:blip r:embed="rId3"/>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F149455F-4D6C-D7BD-8CAE-A0BB53CE89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9814C3CC-AF54-4D8A-7457-ACA3A5973451}"/>
              </a:ext>
            </a:extLst>
          </p:cNvPr>
          <p:cNvSpPr>
            <a:spLocks noGrp="1"/>
          </p:cNvSpPr>
          <p:nvPr>
            <p:ph type="sldNum" sz="quarter" idx="2"/>
          </p:nvPr>
        </p:nvSpPr>
        <p:spPr>
          <a:xfrm>
            <a:off x="5917310" y="6505277"/>
            <a:ext cx="282129" cy="297389"/>
          </a:xfrm>
        </p:spPr>
        <p:txBody>
          <a:bodyPr/>
          <a:lstStyle/>
          <a:p>
            <a:fld id="{86CB4B4D-7CA3-9044-876B-883B54F8677D}" type="slidenum">
              <a:rPr lang="en-US" smtClean="0">
                <a:solidFill>
                  <a:schemeClr val="bg1"/>
                </a:solidFill>
              </a:rPr>
              <a:t>33</a:t>
            </a:fld>
            <a:endParaRPr lang="en-US" dirty="0">
              <a:solidFill>
                <a:schemeClr val="bg1"/>
              </a:solidFill>
            </a:endParaRPr>
          </a:p>
        </p:txBody>
      </p:sp>
    </p:spTree>
    <p:extLst>
      <p:ext uri="{BB962C8B-B14F-4D97-AF65-F5344CB8AC3E}">
        <p14:creationId xmlns:p14="http://schemas.microsoft.com/office/powerpoint/2010/main" val="3295894048"/>
      </p:ext>
    </p:extLst>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p:nvPr/>
        </p:nvSpPr>
        <p:spPr>
          <a:xfrm>
            <a:off x="1454247" y="-1227838"/>
            <a:ext cx="9276068" cy="7170462"/>
          </a:xfrm>
          <a:prstGeom prst="rect">
            <a:avLst/>
          </a:prstGeom>
          <a:solidFill>
            <a:srgbClr val="EDEDED"/>
          </a:solidFill>
          <a:ln w="12700">
            <a:miter lim="400000"/>
          </a:ln>
        </p:spPr>
        <p:txBody>
          <a:bodyPr lIns="35719" tIns="35719" rIns="35719" bIns="35719" anchor="ct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5B9BD5">
                    <a:lumMod val="50000"/>
                  </a:srgbClr>
                </a:solidFill>
                <a:effectLst/>
                <a:uLnTx/>
                <a:uFillTx/>
                <a:latin typeface="Arial"/>
                <a:ea typeface="+mn-ea"/>
                <a:cs typeface="Arial"/>
              </a:rPr>
              <a:t>Confidential Report of Findings and Orders Affecting Voting Rights </a:t>
            </a:r>
            <a:r>
              <a:rPr kumimoji="0" lang="en-US" sz="1600" b="0" i="0" u="none" strike="noStrike" kern="1200" cap="none" spc="0" normalizeH="0" baseline="0" noProof="0" dirty="0">
                <a:ln>
                  <a:noFill/>
                </a:ln>
                <a:solidFill>
                  <a:srgbClr val="5B9BD5">
                    <a:lumMod val="50000"/>
                  </a:srgbClr>
                </a:solidFill>
                <a:effectLst/>
                <a:uLnTx/>
                <a:uFillTx/>
                <a:latin typeface="Arial"/>
                <a:ea typeface="+mn-ea"/>
                <a:cs typeface="Arial"/>
              </a:rPr>
              <a:t>(form MC-600)</a:t>
            </a:r>
          </a:p>
          <a:p>
            <a:pPr marL="461645"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5B9BD5">
                    <a:lumMod val="50000"/>
                  </a:srgbClr>
                </a:solidFill>
                <a:effectLst/>
                <a:uLnTx/>
                <a:uFillTx/>
                <a:latin typeface="Arial"/>
                <a:ea typeface="+mn-ea"/>
                <a:cs typeface="Arial"/>
              </a:rPr>
              <a:t>meets with the requirements of Elections Code section 2211.5</a:t>
            </a:r>
          </a:p>
          <a:p>
            <a:pPr marL="461645"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5B9BD5">
                    <a:lumMod val="50000"/>
                  </a:srgbClr>
                </a:solidFill>
                <a:effectLst/>
                <a:uLnTx/>
                <a:uFillTx/>
                <a:latin typeface="Arial"/>
                <a:ea typeface="+mn-ea"/>
                <a:cs typeface="Arial"/>
              </a:rPr>
              <a:t>is a mandatory form</a:t>
            </a:r>
          </a:p>
          <a:p>
            <a:pPr marL="118745" marR="0" lvl="2" algn="l" defTabSz="914400" rtl="0" eaLnBrk="1" fontAlgn="auto" latinLnBrk="0" hangingPunct="1">
              <a:lnSpc>
                <a:spcPct val="100000"/>
              </a:lnSpc>
              <a:spcBef>
                <a:spcPts val="0"/>
              </a:spcBef>
              <a:spcAft>
                <a:spcPts val="0"/>
              </a:spcAft>
              <a:buClrTx/>
              <a:buSzTx/>
              <a:tabLst/>
              <a:defRPr/>
            </a:pPr>
            <a:endParaRPr kumimoji="0" lang="en-US" sz="1600" b="0" i="0" u="none" strike="noStrike" kern="1200" cap="none" spc="0" normalizeH="0" baseline="0" noProof="0" dirty="0">
              <a:ln>
                <a:noFill/>
              </a:ln>
              <a:solidFill>
                <a:srgbClr val="5B9BD5">
                  <a:lumMod val="50000"/>
                </a:srgbClr>
              </a:solidFill>
              <a:effectLst/>
              <a:uLnTx/>
              <a:uFillTx/>
              <a:latin typeface="Arial"/>
              <a:ea typeface="+mn-ea"/>
              <a:cs typeface="Arial"/>
            </a:endParaRPr>
          </a:p>
          <a:p>
            <a:pPr marL="461963"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defTabSz="410751" hangingPunct="0">
              <a:defRPr sz="2400"/>
            </a:pPr>
            <a:endParaRPr lang="en-US" sz="1687" kern="0" dirty="0">
              <a:solidFill>
                <a:srgbClr val="000000"/>
              </a:solidFill>
              <a:latin typeface="Helvetica Light"/>
              <a:sym typeface="Helvetica Light"/>
            </a:endParaRPr>
          </a:p>
        </p:txBody>
      </p:sp>
      <p:sp>
        <p:nvSpPr>
          <p:cNvPr id="162" name="Shape 162"/>
          <p:cNvSpPr/>
          <p:nvPr/>
        </p:nvSpPr>
        <p:spPr>
          <a:xfrm>
            <a:off x="1974139" y="449940"/>
            <a:ext cx="8425970" cy="656911"/>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defTabSz="410751" hangingPunct="0"/>
            <a:r>
              <a:rPr lang="en-US" sz="3800" kern="0" dirty="0"/>
              <a:t>Court Reporting Requirements:</a:t>
            </a:r>
            <a:endParaRPr sz="3800" kern="0" dirty="0"/>
          </a:p>
        </p:txBody>
      </p:sp>
      <p:sp>
        <p:nvSpPr>
          <p:cNvPr id="163" name="Shape 163"/>
          <p:cNvSpPr/>
          <p:nvPr/>
        </p:nvSpPr>
        <p:spPr>
          <a:xfrm>
            <a:off x="2030827" y="1982226"/>
            <a:ext cx="8130347" cy="375167"/>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defTabSz="410751" hangingPunct="0">
              <a:spcBef>
                <a:spcPts val="2250"/>
              </a:spcBef>
            </a:pPr>
            <a:endParaRPr sz="1969" kern="0" dirty="0"/>
          </a:p>
        </p:txBody>
      </p:sp>
      <p:sp>
        <p:nvSpPr>
          <p:cNvPr id="164" name="Shape 164"/>
          <p:cNvSpPr/>
          <p:nvPr/>
        </p:nvSpPr>
        <p:spPr>
          <a:xfrm>
            <a:off x="2025720" y="1559183"/>
            <a:ext cx="1212936" cy="80340"/>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5" name="Shape 165"/>
          <p:cNvSpPr/>
          <p:nvPr/>
        </p:nvSpPr>
        <p:spPr>
          <a:xfrm>
            <a:off x="1986178" y="1006340"/>
            <a:ext cx="7396973" cy="472245"/>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3200" b="1">
                <a:solidFill>
                  <a:srgbClr val="06304D"/>
                </a:solidFill>
                <a:latin typeface="Arial"/>
                <a:ea typeface="Arial"/>
                <a:cs typeface="Arial"/>
                <a:sym typeface="Arial"/>
              </a:defRPr>
            </a:lvl1pPr>
          </a:lstStyle>
          <a:p>
            <a:pPr defTabSz="410751" hangingPunct="0"/>
            <a:r>
              <a:rPr lang="en-US" sz="2600" kern="0" dirty="0"/>
              <a:t>Judicial Council Forms: Form MC-600</a:t>
            </a:r>
            <a:endParaRPr sz="2600" kern="0" dirty="0"/>
          </a:p>
        </p:txBody>
      </p:sp>
      <p:sp>
        <p:nvSpPr>
          <p:cNvPr id="166" name="Shape 166"/>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7" name="Shape 167"/>
          <p:cNvSpPr/>
          <p:nvPr/>
        </p:nvSpPr>
        <p:spPr>
          <a:xfrm>
            <a:off x="1454247" y="5468180"/>
            <a:ext cx="9283506" cy="89619"/>
          </a:xfrm>
          <a:prstGeom prst="rect">
            <a:avLst/>
          </a:prstGeom>
          <a:solidFill>
            <a:srgbClr val="FFC43E"/>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pic>
        <p:nvPicPr>
          <p:cNvPr id="168" name="SOS-generic-logo-horizontal-white.png"/>
          <p:cNvPicPr>
            <a:picLocks noChangeAspect="1"/>
          </p:cNvPicPr>
          <p:nvPr/>
        </p:nvPicPr>
        <p:blipFill>
          <a:blip r:embed="rId3"/>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F149455F-4D6C-D7BD-8CAE-A0BB53CE89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pic>
        <p:nvPicPr>
          <p:cNvPr id="9" name="Picture 8">
            <a:extLst>
              <a:ext uri="{FF2B5EF4-FFF2-40B4-BE49-F238E27FC236}">
                <a16:creationId xmlns:a16="http://schemas.microsoft.com/office/drawing/2014/main" id="{2B18CC48-A803-6037-F689-A0EFC476969A}"/>
              </a:ext>
            </a:extLst>
          </p:cNvPr>
          <p:cNvPicPr>
            <a:picLocks noChangeAspect="1"/>
          </p:cNvPicPr>
          <p:nvPr/>
        </p:nvPicPr>
        <p:blipFill>
          <a:blip r:embed="rId5"/>
          <a:stretch>
            <a:fillRect/>
          </a:stretch>
        </p:blipFill>
        <p:spPr>
          <a:xfrm>
            <a:off x="2307074" y="2355389"/>
            <a:ext cx="6428963" cy="3098486"/>
          </a:xfrm>
          <a:prstGeom prst="rect">
            <a:avLst/>
          </a:prstGeom>
        </p:spPr>
      </p:pic>
      <p:sp>
        <p:nvSpPr>
          <p:cNvPr id="2" name="Slide Number Placeholder 1">
            <a:extLst>
              <a:ext uri="{FF2B5EF4-FFF2-40B4-BE49-F238E27FC236}">
                <a16:creationId xmlns:a16="http://schemas.microsoft.com/office/drawing/2014/main" id="{68CD5F03-1FB5-5ACD-6F88-CDE8453DFDBB}"/>
              </a:ext>
            </a:extLst>
          </p:cNvPr>
          <p:cNvSpPr>
            <a:spLocks noGrp="1"/>
          </p:cNvSpPr>
          <p:nvPr>
            <p:ph type="sldNum" sz="quarter" idx="2"/>
          </p:nvPr>
        </p:nvSpPr>
        <p:spPr>
          <a:xfrm>
            <a:off x="5917310" y="6505277"/>
            <a:ext cx="282129" cy="297389"/>
          </a:xfrm>
        </p:spPr>
        <p:txBody>
          <a:bodyPr/>
          <a:lstStyle/>
          <a:p>
            <a:fld id="{86CB4B4D-7CA3-9044-876B-883B54F8677D}" type="slidenum">
              <a:rPr lang="en-US" smtClean="0">
                <a:solidFill>
                  <a:schemeClr val="bg1"/>
                </a:solidFill>
              </a:rPr>
              <a:t>34</a:t>
            </a:fld>
            <a:endParaRPr lang="en-US" dirty="0">
              <a:solidFill>
                <a:schemeClr val="bg1"/>
              </a:solidFill>
            </a:endParaRPr>
          </a:p>
        </p:txBody>
      </p:sp>
    </p:spTree>
    <p:extLst>
      <p:ext uri="{BB962C8B-B14F-4D97-AF65-F5344CB8AC3E}">
        <p14:creationId xmlns:p14="http://schemas.microsoft.com/office/powerpoint/2010/main" val="4245341014"/>
      </p:ext>
    </p:extLst>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p:nvPr/>
        </p:nvSpPr>
        <p:spPr>
          <a:xfrm>
            <a:off x="1459357" y="-108826"/>
            <a:ext cx="9276068" cy="7170462"/>
          </a:xfrm>
          <a:prstGeom prst="rect">
            <a:avLst/>
          </a:prstGeom>
          <a:solidFill>
            <a:srgbClr val="EDEDED"/>
          </a:solidFill>
          <a:ln w="12700">
            <a:miter lim="400000"/>
          </a:ln>
        </p:spPr>
        <p:txBody>
          <a:bodyPr lIns="35719" tIns="35719" rIns="35719" bIns="35719" anchor="ctr"/>
          <a:lstStyle/>
          <a:p>
            <a:pPr defTabSz="410751" hangingPunct="0">
              <a:defRPr sz="2400"/>
            </a:pPr>
            <a:endParaRPr sz="1687" kern="0" dirty="0">
              <a:solidFill>
                <a:srgbClr val="000000"/>
              </a:solidFill>
              <a:latin typeface="Helvetica Light"/>
              <a:sym typeface="Helvetica Light"/>
            </a:endParaRPr>
          </a:p>
        </p:txBody>
      </p:sp>
      <p:sp>
        <p:nvSpPr>
          <p:cNvPr id="162" name="Shape 162"/>
          <p:cNvSpPr/>
          <p:nvPr/>
        </p:nvSpPr>
        <p:spPr>
          <a:xfrm>
            <a:off x="1974139" y="449940"/>
            <a:ext cx="8425970" cy="656911"/>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defTabSz="410751" hangingPunct="0"/>
            <a:r>
              <a:rPr lang="en-US" sz="3800" kern="0" dirty="0"/>
              <a:t>Court Reporting Requirements:</a:t>
            </a:r>
            <a:endParaRPr sz="3800" kern="0" dirty="0"/>
          </a:p>
        </p:txBody>
      </p:sp>
      <p:sp>
        <p:nvSpPr>
          <p:cNvPr id="163" name="Shape 163"/>
          <p:cNvSpPr/>
          <p:nvPr/>
        </p:nvSpPr>
        <p:spPr>
          <a:xfrm>
            <a:off x="2030827" y="603645"/>
            <a:ext cx="8130347" cy="3132332"/>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1"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i="1" dirty="0">
              <a:solidFill>
                <a:srgbClr val="5B9BD5">
                  <a:lumMod val="50000"/>
                </a:srgbClr>
              </a:solidFill>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1" u="none" strike="noStrike" kern="1200" cap="none" spc="0" normalizeH="0" baseline="0" noProof="0" dirty="0">
              <a:ln>
                <a:noFill/>
              </a:ln>
              <a:solidFill>
                <a:srgbClr val="5B9BD5">
                  <a:lumMod val="50000"/>
                </a:srgbClr>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i="1" dirty="0">
              <a:solidFill>
                <a:srgbClr val="5B9BD5">
                  <a:lumMod val="50000"/>
                </a:srgbClr>
              </a:solidFill>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5B9BD5">
                    <a:lumMod val="50000"/>
                  </a:srgbClr>
                </a:solidFill>
                <a:effectLst/>
                <a:uLnTx/>
                <a:uFillTx/>
                <a:latin typeface="Arial"/>
                <a:ea typeface="+mn-ea"/>
                <a:cs typeface="Arial"/>
              </a:rPr>
              <a:t>Attachment to Confidential Report of Findings and Orders Affecting Voting Rights (form MC-600A)</a:t>
            </a:r>
          </a:p>
          <a:p>
            <a:pPr marL="34417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5B9BD5">
                    <a:lumMod val="50000"/>
                  </a:srgbClr>
                </a:solidFill>
                <a:effectLst/>
                <a:uLnTx/>
                <a:uFillTx/>
                <a:latin typeface="Arial"/>
                <a:ea typeface="+mn-ea"/>
                <a:cs typeface="Arial"/>
              </a:rPr>
              <a:t>is an optional form to submit information required by Election Code section 2211.5(a)(1) and (b)</a:t>
            </a:r>
          </a:p>
          <a:p>
            <a:pPr marL="1588" marR="0" lvl="2" algn="l" defTabSz="914400" rtl="0" eaLnBrk="1" fontAlgn="auto" latinLnBrk="0" hangingPunct="1">
              <a:lnSpc>
                <a:spcPct val="100000"/>
              </a:lnSpc>
              <a:spcBef>
                <a:spcPts val="0"/>
              </a:spcBef>
              <a:spcAft>
                <a:spcPts val="0"/>
              </a:spcAft>
              <a:buClrTx/>
              <a:buSzTx/>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1588" marR="0" lvl="2"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defTabSz="410751" hangingPunct="0">
              <a:spcBef>
                <a:spcPts val="2250"/>
              </a:spcBef>
            </a:pPr>
            <a:endParaRPr lang="en-US" sz="1969" kern="0" dirty="0"/>
          </a:p>
        </p:txBody>
      </p:sp>
      <p:sp>
        <p:nvSpPr>
          <p:cNvPr id="164" name="Shape 164"/>
          <p:cNvSpPr/>
          <p:nvPr/>
        </p:nvSpPr>
        <p:spPr>
          <a:xfrm>
            <a:off x="2028499" y="1496579"/>
            <a:ext cx="1212936" cy="80340"/>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5" name="Shape 165"/>
          <p:cNvSpPr/>
          <p:nvPr/>
        </p:nvSpPr>
        <p:spPr>
          <a:xfrm>
            <a:off x="1986178" y="1014034"/>
            <a:ext cx="7087484" cy="456856"/>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3200" b="1">
                <a:solidFill>
                  <a:srgbClr val="06304D"/>
                </a:solidFill>
                <a:latin typeface="Arial"/>
                <a:ea typeface="Arial"/>
                <a:cs typeface="Arial"/>
                <a:sym typeface="Arial"/>
              </a:defRPr>
            </a:lvl1pPr>
          </a:lstStyle>
          <a:p>
            <a:pPr defTabSz="410751" hangingPunct="0"/>
            <a:r>
              <a:rPr lang="en-US" sz="2500" kern="0" dirty="0"/>
              <a:t>Judicial Council Forms: Form MC-600A</a:t>
            </a:r>
            <a:endParaRPr sz="2500" kern="0" dirty="0"/>
          </a:p>
        </p:txBody>
      </p:sp>
      <p:sp>
        <p:nvSpPr>
          <p:cNvPr id="166" name="Shape 166"/>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7" name="Shape 167"/>
          <p:cNvSpPr/>
          <p:nvPr/>
        </p:nvSpPr>
        <p:spPr>
          <a:xfrm>
            <a:off x="1454247" y="5468180"/>
            <a:ext cx="9283506" cy="89619"/>
          </a:xfrm>
          <a:prstGeom prst="rect">
            <a:avLst/>
          </a:prstGeom>
          <a:solidFill>
            <a:srgbClr val="FFC43E"/>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pic>
        <p:nvPicPr>
          <p:cNvPr id="168" name="SOS-generic-logo-horizontal-white.png"/>
          <p:cNvPicPr>
            <a:picLocks noChangeAspect="1"/>
          </p:cNvPicPr>
          <p:nvPr/>
        </p:nvPicPr>
        <p:blipFill>
          <a:blip r:embed="rId3"/>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F149455F-4D6C-D7BD-8CAE-A0BB53CE89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4" name="Slide Number Placeholder 3">
            <a:extLst>
              <a:ext uri="{FF2B5EF4-FFF2-40B4-BE49-F238E27FC236}">
                <a16:creationId xmlns:a16="http://schemas.microsoft.com/office/drawing/2014/main" id="{A620EC1F-4592-96DD-6686-AA61C92193F1}"/>
              </a:ext>
            </a:extLst>
          </p:cNvPr>
          <p:cNvSpPr>
            <a:spLocks noGrp="1"/>
          </p:cNvSpPr>
          <p:nvPr>
            <p:ph type="sldNum" sz="quarter" idx="2"/>
          </p:nvPr>
        </p:nvSpPr>
        <p:spPr>
          <a:xfrm>
            <a:off x="5917310" y="6505277"/>
            <a:ext cx="282129" cy="297389"/>
          </a:xfrm>
        </p:spPr>
        <p:txBody>
          <a:bodyPr/>
          <a:lstStyle/>
          <a:p>
            <a:fld id="{86CB4B4D-7CA3-9044-876B-883B54F8677D}" type="slidenum">
              <a:rPr lang="en-US" smtClean="0">
                <a:solidFill>
                  <a:schemeClr val="bg1"/>
                </a:solidFill>
              </a:rPr>
              <a:t>35</a:t>
            </a:fld>
            <a:endParaRPr lang="en-US" dirty="0">
              <a:solidFill>
                <a:schemeClr val="bg1"/>
              </a:solidFill>
            </a:endParaRPr>
          </a:p>
        </p:txBody>
      </p:sp>
      <p:pic>
        <p:nvPicPr>
          <p:cNvPr id="6" name="Picture 5">
            <a:extLst>
              <a:ext uri="{FF2B5EF4-FFF2-40B4-BE49-F238E27FC236}">
                <a16:creationId xmlns:a16="http://schemas.microsoft.com/office/drawing/2014/main" id="{94BA51C5-5F85-046B-F9EA-2675A8F8F225}"/>
              </a:ext>
            </a:extLst>
          </p:cNvPr>
          <p:cNvPicPr>
            <a:picLocks noChangeAspect="1"/>
          </p:cNvPicPr>
          <p:nvPr/>
        </p:nvPicPr>
        <p:blipFill>
          <a:blip r:embed="rId5"/>
          <a:stretch>
            <a:fillRect/>
          </a:stretch>
        </p:blipFill>
        <p:spPr>
          <a:xfrm>
            <a:off x="3644671" y="2616430"/>
            <a:ext cx="5154420" cy="2780907"/>
          </a:xfrm>
          <a:prstGeom prst="rect">
            <a:avLst/>
          </a:prstGeom>
          <a:effectLst/>
        </p:spPr>
      </p:pic>
    </p:spTree>
    <p:extLst>
      <p:ext uri="{BB962C8B-B14F-4D97-AF65-F5344CB8AC3E}">
        <p14:creationId xmlns:p14="http://schemas.microsoft.com/office/powerpoint/2010/main" val="83509804"/>
      </p:ext>
    </p:extLst>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p:nvPr/>
        </p:nvSpPr>
        <p:spPr>
          <a:xfrm>
            <a:off x="1459357" y="-108826"/>
            <a:ext cx="9276068" cy="7170462"/>
          </a:xfrm>
          <a:prstGeom prst="rect">
            <a:avLst/>
          </a:prstGeom>
          <a:solidFill>
            <a:srgbClr val="EDEDED"/>
          </a:solidFill>
          <a:ln w="12700">
            <a:miter lim="400000"/>
          </a:ln>
        </p:spPr>
        <p:txBody>
          <a:bodyPr lIns="35719" tIns="35719" rIns="35719" bIns="35719" anchor="ctr"/>
          <a:lstStyle/>
          <a:p>
            <a:pPr defTabSz="410751" hangingPunct="0">
              <a:defRPr sz="2400"/>
            </a:pPr>
            <a:endParaRPr lang="en-US" sz="1687" kern="0" dirty="0">
              <a:solidFill>
                <a:srgbClr val="000000"/>
              </a:solidFill>
              <a:latin typeface="Helvetica Light"/>
              <a:sym typeface="Helvetica Light"/>
            </a:endParaRPr>
          </a:p>
          <a:p>
            <a:pPr defTabSz="410751" hangingPunct="0">
              <a:defRPr sz="2400"/>
            </a:pPr>
            <a:endParaRPr lang="en-US" sz="1687" kern="0" dirty="0">
              <a:solidFill>
                <a:srgbClr val="000000"/>
              </a:solidFill>
              <a:latin typeface="Helvetica Light"/>
              <a:sym typeface="Helvetica Light"/>
            </a:endParaRPr>
          </a:p>
          <a:p>
            <a:pPr defTabSz="410751" hangingPunct="0">
              <a:defRPr sz="2400"/>
            </a:pPr>
            <a:endParaRPr lang="en-US" sz="1687" kern="0" dirty="0">
              <a:solidFill>
                <a:srgbClr val="000000"/>
              </a:solidFill>
              <a:latin typeface="Helvetica Light"/>
              <a:sym typeface="Helvetica Light"/>
            </a:endParaRPr>
          </a:p>
          <a:p>
            <a:pPr defTabSz="410751" hangingPunct="0">
              <a:defRPr sz="2400"/>
            </a:pPr>
            <a:endParaRPr lang="en-US" sz="1687" kern="0" dirty="0">
              <a:solidFill>
                <a:srgbClr val="000000"/>
              </a:solidFill>
              <a:latin typeface="Helvetica Light"/>
              <a:sym typeface="Helvetica Light"/>
            </a:endParaRPr>
          </a:p>
          <a:p>
            <a:pPr defTabSz="410751" hangingPunct="0">
              <a:defRPr sz="2400"/>
            </a:pPr>
            <a:endParaRPr lang="en-US" sz="1687" kern="0" dirty="0">
              <a:solidFill>
                <a:srgbClr val="000000"/>
              </a:solidFill>
              <a:latin typeface="Helvetica Light"/>
              <a:sym typeface="Helvetica Light"/>
            </a:endParaRPr>
          </a:p>
          <a:p>
            <a:pPr defTabSz="410751" hangingPunct="0">
              <a:defRPr sz="2400"/>
            </a:pPr>
            <a:endParaRPr lang="en-US" sz="1687" kern="0" dirty="0">
              <a:solidFill>
                <a:srgbClr val="000000"/>
              </a:solidFill>
              <a:latin typeface="Helvetica Light"/>
              <a:sym typeface="Helvetica Light"/>
            </a:endParaRPr>
          </a:p>
          <a:p>
            <a:pPr defTabSz="410751" hangingPunct="0">
              <a:defRPr sz="2400"/>
            </a:pPr>
            <a:endParaRPr lang="en-US" sz="1687" kern="0" dirty="0">
              <a:solidFill>
                <a:srgbClr val="000000"/>
              </a:solidFill>
              <a:latin typeface="Helvetica Light"/>
              <a:sym typeface="Helvetica Light"/>
            </a:endParaRPr>
          </a:p>
          <a:p>
            <a:pPr defTabSz="410751" hangingPunct="0">
              <a:defRPr sz="2400"/>
            </a:pPr>
            <a:endParaRPr lang="en-US" sz="1687" kern="0" dirty="0">
              <a:solidFill>
                <a:srgbClr val="000000"/>
              </a:solidFill>
              <a:latin typeface="Helvetica Light"/>
              <a:sym typeface="Helvetica Light"/>
            </a:endParaRPr>
          </a:p>
          <a:p>
            <a:pPr defTabSz="410751" hangingPunct="0">
              <a:defRPr sz="2400"/>
            </a:pPr>
            <a:endParaRPr lang="en-US" sz="1687" kern="0" dirty="0">
              <a:solidFill>
                <a:srgbClr val="000000"/>
              </a:solidFill>
              <a:latin typeface="Helvetica Light"/>
              <a:sym typeface="Helvetica Light"/>
            </a:endParaRPr>
          </a:p>
          <a:p>
            <a:pPr defTabSz="410751" hangingPunct="0">
              <a:defRPr sz="2400"/>
            </a:pPr>
            <a:endParaRPr lang="en-US" sz="1687" kern="0" dirty="0">
              <a:solidFill>
                <a:srgbClr val="000000"/>
              </a:solidFill>
              <a:latin typeface="Helvetica Light"/>
              <a:sym typeface="Helvetica Light"/>
            </a:endParaRPr>
          </a:p>
          <a:p>
            <a:pPr defTabSz="410751" hangingPunct="0">
              <a:defRPr sz="2400"/>
            </a:pPr>
            <a:endParaRPr lang="en-US" sz="1687" kern="0" dirty="0">
              <a:solidFill>
                <a:srgbClr val="000000"/>
              </a:solidFill>
              <a:latin typeface="Helvetica Light"/>
              <a:sym typeface="Helvetica Light"/>
            </a:endParaRPr>
          </a:p>
          <a:p>
            <a:pPr defTabSz="410751" hangingPunct="0">
              <a:defRPr sz="2400"/>
            </a:pPr>
            <a:r>
              <a:rPr lang="en-US" sz="1600" kern="0" dirty="0">
                <a:solidFill>
                  <a:srgbClr val="002060"/>
                </a:solidFill>
                <a:latin typeface="Arial" panose="020B0604020202020204" pitchFamily="34" charset="0"/>
                <a:cs typeface="Arial" panose="020B0604020202020204" pitchFamily="34" charset="0"/>
                <a:sym typeface="Helvetica Light"/>
              </a:rPr>
              <a:t>Fields for</a:t>
            </a:r>
            <a:r>
              <a:rPr lang="en-US" sz="1687" kern="0" dirty="0">
                <a:solidFill>
                  <a:srgbClr val="002060"/>
                </a:solidFill>
                <a:latin typeface="Helvetica Light"/>
                <a:sym typeface="Helvetica Light"/>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1" u="none" strike="noStrike" kern="1200" cap="none" spc="0" normalizeH="0" baseline="0" noProof="0" dirty="0">
                <a:ln>
                  <a:noFill/>
                </a:ln>
                <a:solidFill>
                  <a:srgbClr val="002060"/>
                </a:solidFill>
                <a:effectLst/>
                <a:uLnTx/>
                <a:uFillTx/>
                <a:latin typeface="Arial"/>
                <a:ea typeface="+mn-ea"/>
                <a:cs typeface="Arial"/>
              </a:rPr>
              <a:t>County Name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1" u="none" strike="noStrike" kern="1200" cap="none" spc="0" normalizeH="0" baseline="0" noProof="0" dirty="0">
                <a:ln>
                  <a:noFill/>
                </a:ln>
                <a:solidFill>
                  <a:srgbClr val="002060"/>
                </a:solidFill>
                <a:effectLst/>
                <a:uLnTx/>
                <a:uFillTx/>
                <a:latin typeface="Arial"/>
                <a:ea typeface="+mn-ea"/>
                <a:cs typeface="Arial"/>
              </a:rPr>
              <a:t>Conservatee’s first, middle and last name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1" u="none" strike="noStrike" kern="1200" cap="none" spc="0" normalizeH="0" baseline="0" noProof="0" dirty="0">
                <a:ln>
                  <a:noFill/>
                </a:ln>
                <a:solidFill>
                  <a:srgbClr val="002060"/>
                </a:solidFill>
                <a:effectLst/>
                <a:uLnTx/>
                <a:uFillTx/>
                <a:latin typeface="Arial"/>
                <a:ea typeface="+mn-ea"/>
                <a:cs typeface="Arial"/>
              </a:rPr>
              <a:t>Alias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1" u="none" strike="noStrike" kern="1200" cap="none" spc="0" normalizeH="0" baseline="0" noProof="0" dirty="0">
                <a:ln>
                  <a:noFill/>
                </a:ln>
                <a:solidFill>
                  <a:srgbClr val="002060"/>
                </a:solidFill>
                <a:effectLst/>
                <a:uLnTx/>
                <a:uFillTx/>
                <a:latin typeface="Arial"/>
                <a:ea typeface="+mn-ea"/>
                <a:cs typeface="Arial"/>
              </a:rPr>
              <a:t>Date of Birth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1" u="none" strike="noStrike" kern="1200" cap="none" spc="0" normalizeH="0" baseline="0" noProof="0" dirty="0">
                <a:ln>
                  <a:noFill/>
                </a:ln>
                <a:solidFill>
                  <a:srgbClr val="002060"/>
                </a:solidFill>
                <a:effectLst/>
                <a:uLnTx/>
                <a:uFillTx/>
                <a:latin typeface="Arial"/>
                <a:ea typeface="+mn-ea"/>
                <a:cs typeface="Arial"/>
              </a:rPr>
              <a:t>Last four of SSN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1" u="none" strike="noStrike" kern="1200" cap="none" spc="0" normalizeH="0" baseline="0" noProof="0" dirty="0">
                <a:ln>
                  <a:noFill/>
                </a:ln>
                <a:solidFill>
                  <a:srgbClr val="002060"/>
                </a:solidFill>
                <a:effectLst/>
                <a:uLnTx/>
                <a:uFillTx/>
                <a:latin typeface="Arial"/>
                <a:ea typeface="+mn-ea"/>
                <a:cs typeface="Arial"/>
              </a:rPr>
              <a:t>Driver’s License if available</a:t>
            </a:r>
            <a:endParaRPr kumimoji="0" lang="en-US" sz="1200" b="0" i="0" u="none" strike="noStrike" kern="1200" cap="none" spc="0" normalizeH="0" baseline="0" noProof="0" dirty="0">
              <a:ln>
                <a:noFill/>
              </a:ln>
              <a:solidFill>
                <a:srgbClr val="002060"/>
              </a:solidFill>
              <a:effectLst/>
              <a:uLnTx/>
              <a:uFillTx/>
              <a:latin typeface="Arial"/>
              <a:ea typeface="+mn-ea"/>
              <a:cs typeface="Arial"/>
            </a:endParaRPr>
          </a:p>
          <a:p>
            <a:pPr defTabSz="410751" hangingPunct="0">
              <a:defRPr sz="2400"/>
            </a:pPr>
            <a:endParaRPr lang="en-US" sz="1687" kern="0" dirty="0">
              <a:solidFill>
                <a:srgbClr val="000000"/>
              </a:solidFill>
              <a:latin typeface="Helvetica Light"/>
              <a:sym typeface="Helvetica Light"/>
            </a:endParaRPr>
          </a:p>
        </p:txBody>
      </p:sp>
      <p:sp>
        <p:nvSpPr>
          <p:cNvPr id="162" name="Shape 162"/>
          <p:cNvSpPr/>
          <p:nvPr/>
        </p:nvSpPr>
        <p:spPr>
          <a:xfrm>
            <a:off x="1974139" y="449940"/>
            <a:ext cx="8425970" cy="656911"/>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defTabSz="410751" hangingPunct="0"/>
            <a:r>
              <a:rPr lang="en-US" sz="3800" kern="0" dirty="0"/>
              <a:t>Court Reporting Requirements:</a:t>
            </a:r>
            <a:endParaRPr sz="3800" kern="0" dirty="0"/>
          </a:p>
        </p:txBody>
      </p:sp>
      <p:sp>
        <p:nvSpPr>
          <p:cNvPr id="163" name="Shape 163"/>
          <p:cNvSpPr/>
          <p:nvPr/>
        </p:nvSpPr>
        <p:spPr>
          <a:xfrm>
            <a:off x="2483921" y="1656524"/>
            <a:ext cx="8130347" cy="973152"/>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defTabSz="410751" hangingPunct="0">
              <a:spcBef>
                <a:spcPts val="2250"/>
              </a:spcBef>
            </a:pPr>
            <a:r>
              <a:rPr lang="en-US" sz="1969" kern="0" dirty="0"/>
              <a:t>Computer-generated reporting optional template</a:t>
            </a:r>
          </a:p>
          <a:p>
            <a:pPr defTabSz="410751" hangingPunct="0">
              <a:spcBef>
                <a:spcPts val="2250"/>
              </a:spcBef>
            </a:pPr>
            <a:endParaRPr sz="1969" kern="0" dirty="0"/>
          </a:p>
        </p:txBody>
      </p:sp>
      <p:sp>
        <p:nvSpPr>
          <p:cNvPr id="164" name="Shape 164"/>
          <p:cNvSpPr/>
          <p:nvPr/>
        </p:nvSpPr>
        <p:spPr>
          <a:xfrm>
            <a:off x="2030827" y="1576320"/>
            <a:ext cx="1212936" cy="80340"/>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5" name="Shape 165"/>
          <p:cNvSpPr/>
          <p:nvPr/>
        </p:nvSpPr>
        <p:spPr>
          <a:xfrm>
            <a:off x="1986177" y="1052505"/>
            <a:ext cx="8130347" cy="379912"/>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3200" b="1">
                <a:solidFill>
                  <a:srgbClr val="06304D"/>
                </a:solidFill>
                <a:latin typeface="Arial"/>
                <a:ea typeface="Arial"/>
                <a:cs typeface="Arial"/>
                <a:sym typeface="Arial"/>
              </a:defRPr>
            </a:lvl1pPr>
          </a:lstStyle>
          <a:p>
            <a:pPr defTabSz="410751" hangingPunct="0"/>
            <a:r>
              <a:rPr lang="en-US" sz="2000" kern="0" dirty="0"/>
              <a:t>Judicial Council Forms: Computer-Generated Document Template </a:t>
            </a:r>
            <a:endParaRPr sz="2000" kern="0" dirty="0"/>
          </a:p>
        </p:txBody>
      </p:sp>
      <p:sp>
        <p:nvSpPr>
          <p:cNvPr id="166" name="Shape 166"/>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7" name="Shape 167"/>
          <p:cNvSpPr/>
          <p:nvPr/>
        </p:nvSpPr>
        <p:spPr>
          <a:xfrm>
            <a:off x="1454247" y="5468180"/>
            <a:ext cx="9283506" cy="89619"/>
          </a:xfrm>
          <a:prstGeom prst="rect">
            <a:avLst/>
          </a:prstGeom>
          <a:solidFill>
            <a:srgbClr val="FFC43E"/>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pic>
        <p:nvPicPr>
          <p:cNvPr id="168" name="SOS-generic-logo-horizontal-white.png"/>
          <p:cNvPicPr>
            <a:picLocks noChangeAspect="1"/>
          </p:cNvPicPr>
          <p:nvPr/>
        </p:nvPicPr>
        <p:blipFill>
          <a:blip r:embed="rId3"/>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F149455F-4D6C-D7BD-8CAE-A0BB53CE89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pic>
        <p:nvPicPr>
          <p:cNvPr id="2" name="Picture 1">
            <a:extLst>
              <a:ext uri="{FF2B5EF4-FFF2-40B4-BE49-F238E27FC236}">
                <a16:creationId xmlns:a16="http://schemas.microsoft.com/office/drawing/2014/main" id="{249B7197-EA6A-6567-1AAE-E75566D1233D}"/>
              </a:ext>
            </a:extLst>
          </p:cNvPr>
          <p:cNvPicPr>
            <a:picLocks noChangeAspect="1"/>
          </p:cNvPicPr>
          <p:nvPr/>
        </p:nvPicPr>
        <p:blipFill rotWithShape="1">
          <a:blip r:embed="rId5"/>
          <a:srcRect b="26953"/>
          <a:stretch/>
        </p:blipFill>
        <p:spPr>
          <a:xfrm>
            <a:off x="1531311" y="2082032"/>
            <a:ext cx="8868798" cy="1985613"/>
          </a:xfrm>
          <a:prstGeom prst="rect">
            <a:avLst/>
          </a:prstGeom>
        </p:spPr>
      </p:pic>
      <p:sp>
        <p:nvSpPr>
          <p:cNvPr id="5" name="TextBox 4">
            <a:extLst>
              <a:ext uri="{FF2B5EF4-FFF2-40B4-BE49-F238E27FC236}">
                <a16:creationId xmlns:a16="http://schemas.microsoft.com/office/drawing/2014/main" id="{AD0BF1F1-8C50-5B5F-6430-B81AECE691BB}"/>
              </a:ext>
            </a:extLst>
          </p:cNvPr>
          <p:cNvSpPr txBox="1"/>
          <p:nvPr/>
        </p:nvSpPr>
        <p:spPr>
          <a:xfrm>
            <a:off x="4741399" y="4303624"/>
            <a:ext cx="4774671" cy="1200329"/>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1200" i="1" dirty="0">
                <a:solidFill>
                  <a:srgbClr val="002060"/>
                </a:solidFill>
                <a:latin typeface="Arial"/>
                <a:cs typeface="Arial"/>
              </a:rPr>
              <a:t>X for Restoration or Disqualification</a:t>
            </a:r>
          </a:p>
          <a:p>
            <a:pPr marL="285750" indent="-285750">
              <a:buFont typeface="Arial" panose="020B0604020202020204" pitchFamily="34" charset="0"/>
              <a:buChar char="•"/>
            </a:pPr>
            <a:r>
              <a:rPr lang="en-US" sz="1200" i="1" dirty="0">
                <a:solidFill>
                  <a:srgbClr val="002060"/>
                </a:solidFill>
                <a:latin typeface="Arial"/>
                <a:cs typeface="Arial"/>
              </a:rPr>
              <a:t>Court Case Number</a:t>
            </a:r>
          </a:p>
          <a:p>
            <a:pPr marL="285750" indent="-285750">
              <a:buFont typeface="Arial" panose="020B0604020202020204" pitchFamily="34" charset="0"/>
              <a:buChar char="•"/>
            </a:pPr>
            <a:r>
              <a:rPr lang="en-US" sz="1200" i="1" dirty="0">
                <a:solidFill>
                  <a:srgbClr val="002060"/>
                </a:solidFill>
                <a:latin typeface="Arial"/>
                <a:cs typeface="Arial"/>
              </a:rPr>
              <a:t>Court Order Date</a:t>
            </a:r>
          </a:p>
          <a:p>
            <a:pPr marL="285750" indent="-285750">
              <a:buFont typeface="Arial" panose="020B0604020202020204" pitchFamily="34" charset="0"/>
              <a:buChar char="•"/>
            </a:pPr>
            <a:r>
              <a:rPr lang="en-US" sz="1200" i="1" dirty="0">
                <a:solidFill>
                  <a:srgbClr val="002060"/>
                </a:solidFill>
                <a:latin typeface="Arial"/>
                <a:cs typeface="Arial"/>
              </a:rPr>
              <a:t>Legal Basis</a:t>
            </a:r>
          </a:p>
          <a:p>
            <a:pPr marL="285750" indent="-285750">
              <a:buFont typeface="Arial" panose="020B0604020202020204" pitchFamily="34" charset="0"/>
              <a:buChar char="•"/>
            </a:pPr>
            <a:r>
              <a:rPr lang="en-US" sz="1200" i="1" dirty="0">
                <a:solidFill>
                  <a:srgbClr val="002060"/>
                </a:solidFill>
                <a:latin typeface="Arial"/>
                <a:cs typeface="Arial"/>
              </a:rPr>
              <a:t>Last Known Street Address</a:t>
            </a:r>
          </a:p>
          <a:p>
            <a:r>
              <a:rPr lang="en-US" sz="1200" i="1" dirty="0">
                <a:solidFill>
                  <a:srgbClr val="002060"/>
                </a:solidFill>
                <a:latin typeface="Arial"/>
                <a:cs typeface="Arial"/>
              </a:rPr>
              <a:t>       Unit or Apartment, City, State and Zip Code</a:t>
            </a:r>
            <a:endParaRPr lang="en-US" sz="1200" dirty="0">
              <a:solidFill>
                <a:srgbClr val="002060"/>
              </a:solidFill>
              <a:latin typeface="Arial"/>
              <a:cs typeface="Arial"/>
            </a:endParaRPr>
          </a:p>
        </p:txBody>
      </p:sp>
      <p:sp>
        <p:nvSpPr>
          <p:cNvPr id="4" name="Slide Number Placeholder 3">
            <a:extLst>
              <a:ext uri="{FF2B5EF4-FFF2-40B4-BE49-F238E27FC236}">
                <a16:creationId xmlns:a16="http://schemas.microsoft.com/office/drawing/2014/main" id="{4EBEF1CE-1B71-6383-44C6-33E55C8F91C4}"/>
              </a:ext>
            </a:extLst>
          </p:cNvPr>
          <p:cNvSpPr>
            <a:spLocks noGrp="1"/>
          </p:cNvSpPr>
          <p:nvPr>
            <p:ph type="sldNum" sz="quarter" idx="2"/>
          </p:nvPr>
        </p:nvSpPr>
        <p:spPr>
          <a:xfrm>
            <a:off x="5917310" y="6505277"/>
            <a:ext cx="282129" cy="297389"/>
          </a:xfrm>
        </p:spPr>
        <p:txBody>
          <a:bodyPr/>
          <a:lstStyle/>
          <a:p>
            <a:fld id="{86CB4B4D-7CA3-9044-876B-883B54F8677D}" type="slidenum">
              <a:rPr lang="en-US" smtClean="0">
                <a:solidFill>
                  <a:schemeClr val="bg1"/>
                </a:solidFill>
              </a:rPr>
              <a:t>36</a:t>
            </a:fld>
            <a:endParaRPr lang="en-US" dirty="0">
              <a:solidFill>
                <a:schemeClr val="bg1"/>
              </a:solidFill>
            </a:endParaRPr>
          </a:p>
        </p:txBody>
      </p:sp>
    </p:spTree>
    <p:extLst>
      <p:ext uri="{BB962C8B-B14F-4D97-AF65-F5344CB8AC3E}">
        <p14:creationId xmlns:p14="http://schemas.microsoft.com/office/powerpoint/2010/main" val="2008269899"/>
      </p:ext>
    </p:extLst>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p:nvPr/>
        </p:nvSpPr>
        <p:spPr>
          <a:xfrm>
            <a:off x="1459357" y="-108826"/>
            <a:ext cx="9276068" cy="7170462"/>
          </a:xfrm>
          <a:prstGeom prst="rect">
            <a:avLst/>
          </a:prstGeom>
          <a:solidFill>
            <a:srgbClr val="EDEDED"/>
          </a:solidFill>
          <a:ln w="12700">
            <a:miter lim="400000"/>
          </a:ln>
        </p:spPr>
        <p:txBody>
          <a:bodyPr lIns="35719" tIns="35719" rIns="35719" bIns="35719" anchor="ctr"/>
          <a:lstStyle/>
          <a:p>
            <a:pPr defTabSz="410751" hangingPunct="0">
              <a:defRPr sz="2400"/>
            </a:pPr>
            <a:endParaRPr sz="1687" kern="0" dirty="0">
              <a:solidFill>
                <a:srgbClr val="000000"/>
              </a:solidFill>
              <a:latin typeface="Helvetica Light"/>
              <a:sym typeface="Helvetica Light"/>
            </a:endParaRPr>
          </a:p>
        </p:txBody>
      </p:sp>
      <p:sp>
        <p:nvSpPr>
          <p:cNvPr id="162" name="Shape 162"/>
          <p:cNvSpPr/>
          <p:nvPr/>
        </p:nvSpPr>
        <p:spPr>
          <a:xfrm>
            <a:off x="1974139" y="449940"/>
            <a:ext cx="8425970" cy="656911"/>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defTabSz="410751" hangingPunct="0"/>
            <a:r>
              <a:rPr lang="en-US" sz="3800" kern="0" dirty="0"/>
              <a:t>Court Reporting Requirements:</a:t>
            </a:r>
            <a:endParaRPr sz="3800" kern="0" dirty="0"/>
          </a:p>
        </p:txBody>
      </p:sp>
      <p:sp>
        <p:nvSpPr>
          <p:cNvPr id="163" name="Shape 163"/>
          <p:cNvSpPr/>
          <p:nvPr/>
        </p:nvSpPr>
        <p:spPr>
          <a:xfrm>
            <a:off x="2030827" y="572867"/>
            <a:ext cx="8130347" cy="3193888"/>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algn="l">
              <a:spcBef>
                <a:spcPts val="0"/>
              </a:spcBef>
            </a:pPr>
            <a:endParaRPr lang="en-US" sz="1400" dirty="0">
              <a:solidFill>
                <a:srgbClr val="1F4E79"/>
              </a:solidFill>
              <a:latin typeface="Arial"/>
              <a:cs typeface="Arial"/>
            </a:endParaRPr>
          </a:p>
          <a:p>
            <a:pPr algn="l">
              <a:spcBef>
                <a:spcPts val="0"/>
              </a:spcBef>
            </a:pPr>
            <a:endParaRPr lang="en-US" sz="1400" dirty="0">
              <a:solidFill>
                <a:srgbClr val="1F4E79"/>
              </a:solidFill>
            </a:endParaRPr>
          </a:p>
          <a:p>
            <a:pPr algn="l">
              <a:spcBef>
                <a:spcPts val="0"/>
              </a:spcBef>
            </a:pPr>
            <a:endParaRPr lang="en-US" sz="1400" dirty="0">
              <a:solidFill>
                <a:srgbClr val="1F4E79"/>
              </a:solidFill>
              <a:latin typeface="Arial"/>
              <a:cs typeface="Arial"/>
            </a:endParaRPr>
          </a:p>
          <a:p>
            <a:pPr algn="l">
              <a:spcBef>
                <a:spcPts val="0"/>
              </a:spcBef>
            </a:pPr>
            <a:endParaRPr lang="en-US" sz="1400" dirty="0">
              <a:solidFill>
                <a:srgbClr val="1F4E79"/>
              </a:solidFill>
            </a:endParaRPr>
          </a:p>
          <a:p>
            <a:pPr algn="l">
              <a:spcBef>
                <a:spcPts val="0"/>
              </a:spcBef>
            </a:pPr>
            <a:endParaRPr lang="en-US" sz="1400" dirty="0">
              <a:solidFill>
                <a:srgbClr val="1F4E79"/>
              </a:solidFill>
              <a:latin typeface="Arial"/>
              <a:cs typeface="Arial"/>
            </a:endParaRPr>
          </a:p>
          <a:p>
            <a:pPr algn="l">
              <a:spcBef>
                <a:spcPts val="0"/>
              </a:spcBef>
            </a:pPr>
            <a:endParaRPr lang="en-US" sz="1400" dirty="0">
              <a:solidFill>
                <a:srgbClr val="1F4E79"/>
              </a:solidFill>
            </a:endParaRPr>
          </a:p>
          <a:p>
            <a:pPr algn="l">
              <a:spcBef>
                <a:spcPts val="0"/>
              </a:spcBef>
            </a:pPr>
            <a:endParaRPr lang="en-US" sz="2000" dirty="0">
              <a:solidFill>
                <a:srgbClr val="002060"/>
              </a:solidFill>
              <a:latin typeface="Arial"/>
              <a:cs typeface="Arial"/>
            </a:endParaRPr>
          </a:p>
          <a:p>
            <a:pPr algn="l">
              <a:spcBef>
                <a:spcPts val="0"/>
              </a:spcBef>
            </a:pPr>
            <a:r>
              <a:rPr lang="en-US" sz="2000" dirty="0">
                <a:solidFill>
                  <a:srgbClr val="002060"/>
                </a:solidFill>
                <a:latin typeface="Arial"/>
                <a:cs typeface="Arial"/>
              </a:rPr>
              <a:t>The </a:t>
            </a:r>
            <a:r>
              <a:rPr lang="en-US" sz="2000" b="1" dirty="0">
                <a:solidFill>
                  <a:srgbClr val="002060"/>
                </a:solidFill>
                <a:latin typeface="Arial"/>
                <a:cs typeface="Arial"/>
              </a:rPr>
              <a:t>process </a:t>
            </a:r>
            <a:r>
              <a:rPr lang="en-US" sz="2000" dirty="0">
                <a:solidFill>
                  <a:srgbClr val="002060"/>
                </a:solidFill>
                <a:latin typeface="Arial"/>
                <a:cs typeface="Arial"/>
              </a:rPr>
              <a:t>for submitting notices to the SOS office is via email to:</a:t>
            </a:r>
          </a:p>
          <a:p>
            <a:pPr marL="0" marR="0">
              <a:spcBef>
                <a:spcPts val="0"/>
              </a:spcBef>
              <a:spcAft>
                <a:spcPts val="0"/>
              </a:spcAft>
            </a:pPr>
            <a:endParaRPr lang="en-US" sz="2000"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a:p>
            <a:pPr marL="463550" marR="0">
              <a:spcBef>
                <a:spcPts val="0"/>
              </a:spcBef>
              <a:spcAft>
                <a:spcPts val="0"/>
              </a:spcAft>
            </a:pPr>
            <a:r>
              <a:rPr lang="en-US" sz="2000" u="sng" dirty="0">
                <a:solidFill>
                  <a:srgbClr val="0070C0"/>
                </a:solidFill>
                <a:effectLst/>
                <a:latin typeface="Arial"/>
                <a:ea typeface="Calibri" panose="020F0502020204030204" pitchFamily="34" charset="0"/>
                <a:cs typeface="Arial"/>
                <a:hlinkClick r:id="rId3">
                  <a:extLst>
                    <a:ext uri="{A12FA001-AC4F-418D-AE19-62706E023703}">
                      <ahyp:hlinkClr xmlns:ahyp="http://schemas.microsoft.com/office/drawing/2018/hyperlinkcolor" val="tx"/>
                    </a:ext>
                  </a:extLst>
                </a:hlinkClick>
              </a:rPr>
              <a:t>VoteCal.Conservatorship@sos.ca.gov</a:t>
            </a:r>
            <a:endParaRPr lang="en-US" sz="2000" dirty="0">
              <a:solidFill>
                <a:srgbClr val="0070C0"/>
              </a:solidFill>
              <a:effectLst/>
              <a:latin typeface="Arial"/>
              <a:ea typeface="Calibri" panose="020F0502020204030204" pitchFamily="34" charset="0"/>
              <a:cs typeface="Arial"/>
            </a:endParaRPr>
          </a:p>
          <a:p>
            <a:pPr defTabSz="410751" hangingPunct="0">
              <a:spcBef>
                <a:spcPts val="2250"/>
              </a:spcBef>
            </a:pPr>
            <a:endParaRPr sz="1969" kern="0" dirty="0"/>
          </a:p>
        </p:txBody>
      </p:sp>
      <p:sp>
        <p:nvSpPr>
          <p:cNvPr id="164" name="Shape 164"/>
          <p:cNvSpPr/>
          <p:nvPr/>
        </p:nvSpPr>
        <p:spPr>
          <a:xfrm>
            <a:off x="2068176" y="1688290"/>
            <a:ext cx="1212936" cy="80340"/>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5" name="Shape 165"/>
          <p:cNvSpPr/>
          <p:nvPr/>
        </p:nvSpPr>
        <p:spPr>
          <a:xfrm>
            <a:off x="1986178" y="998646"/>
            <a:ext cx="7284431" cy="487634"/>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3200" b="1">
                <a:solidFill>
                  <a:srgbClr val="06304D"/>
                </a:solidFill>
                <a:latin typeface="Arial"/>
                <a:ea typeface="Arial"/>
                <a:cs typeface="Arial"/>
                <a:sym typeface="Arial"/>
              </a:defRPr>
            </a:lvl1pPr>
          </a:lstStyle>
          <a:p>
            <a:pPr defTabSz="410751" hangingPunct="0"/>
            <a:r>
              <a:rPr lang="en-US" sz="2700" kern="0" dirty="0"/>
              <a:t>Submitting Notices to Secretary of State</a:t>
            </a:r>
            <a:endParaRPr sz="2700" kern="0" dirty="0"/>
          </a:p>
        </p:txBody>
      </p:sp>
      <p:sp>
        <p:nvSpPr>
          <p:cNvPr id="166" name="Shape 166"/>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7" name="Shape 167"/>
          <p:cNvSpPr/>
          <p:nvPr/>
        </p:nvSpPr>
        <p:spPr>
          <a:xfrm>
            <a:off x="1454247" y="5468180"/>
            <a:ext cx="9283506" cy="89619"/>
          </a:xfrm>
          <a:prstGeom prst="rect">
            <a:avLst/>
          </a:prstGeom>
          <a:solidFill>
            <a:srgbClr val="FFC43E"/>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pic>
        <p:nvPicPr>
          <p:cNvPr id="168" name="SOS-generic-logo-horizontal-white.png"/>
          <p:cNvPicPr>
            <a:picLocks noChangeAspect="1"/>
          </p:cNvPicPr>
          <p:nvPr/>
        </p:nvPicPr>
        <p:blipFill>
          <a:blip r:embed="rId4"/>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F149455F-4D6C-D7BD-8CAE-A0BB53CE894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E6677CF5-E3AA-DF83-E012-CE658AA22E04}"/>
              </a:ext>
            </a:extLst>
          </p:cNvPr>
          <p:cNvSpPr>
            <a:spLocks noGrp="1"/>
          </p:cNvSpPr>
          <p:nvPr>
            <p:ph type="sldNum" sz="quarter" idx="2"/>
          </p:nvPr>
        </p:nvSpPr>
        <p:spPr>
          <a:xfrm>
            <a:off x="5917310" y="6505277"/>
            <a:ext cx="282129" cy="297389"/>
          </a:xfrm>
        </p:spPr>
        <p:txBody>
          <a:bodyPr/>
          <a:lstStyle/>
          <a:p>
            <a:fld id="{86CB4B4D-7CA3-9044-876B-883B54F8677D}" type="slidenum">
              <a:rPr lang="en-US" smtClean="0">
                <a:solidFill>
                  <a:schemeClr val="bg1"/>
                </a:solidFill>
              </a:rPr>
              <a:t>37</a:t>
            </a:fld>
            <a:endParaRPr lang="en-US" dirty="0">
              <a:solidFill>
                <a:schemeClr val="bg1"/>
              </a:solidFill>
            </a:endParaRPr>
          </a:p>
        </p:txBody>
      </p:sp>
    </p:spTree>
    <p:extLst>
      <p:ext uri="{BB962C8B-B14F-4D97-AF65-F5344CB8AC3E}">
        <p14:creationId xmlns:p14="http://schemas.microsoft.com/office/powerpoint/2010/main" val="373282857"/>
      </p:ext>
    </p:extLst>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p:nvPr/>
        </p:nvSpPr>
        <p:spPr>
          <a:xfrm>
            <a:off x="1459357" y="-108826"/>
            <a:ext cx="9276068" cy="7170462"/>
          </a:xfrm>
          <a:prstGeom prst="rect">
            <a:avLst/>
          </a:prstGeom>
          <a:solidFill>
            <a:srgbClr val="EDEDED"/>
          </a:solidFill>
          <a:ln w="12700">
            <a:miter lim="400000"/>
          </a:ln>
        </p:spPr>
        <p:txBody>
          <a:bodyPr lIns="35719" tIns="35719" rIns="35719" bIns="35719" anchor="ctr"/>
          <a:lstStyle/>
          <a:p>
            <a:pPr defTabSz="410751" hangingPunct="0">
              <a:defRPr sz="2400"/>
            </a:pPr>
            <a:endParaRPr sz="1687" kern="0" dirty="0">
              <a:solidFill>
                <a:srgbClr val="000000"/>
              </a:solidFill>
              <a:latin typeface="Helvetica Light"/>
              <a:sym typeface="Helvetica Light"/>
            </a:endParaRPr>
          </a:p>
        </p:txBody>
      </p:sp>
      <p:sp>
        <p:nvSpPr>
          <p:cNvPr id="162" name="Shape 162"/>
          <p:cNvSpPr/>
          <p:nvPr/>
        </p:nvSpPr>
        <p:spPr>
          <a:xfrm>
            <a:off x="1974139" y="417688"/>
            <a:ext cx="8425970" cy="721416"/>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defTabSz="410751" hangingPunct="0"/>
            <a:r>
              <a:rPr lang="en-US" sz="4219" kern="0" dirty="0"/>
              <a:t>Information and Resources:</a:t>
            </a:r>
            <a:endParaRPr sz="4219" kern="0" dirty="0"/>
          </a:p>
        </p:txBody>
      </p:sp>
      <p:sp>
        <p:nvSpPr>
          <p:cNvPr id="163" name="Shape 163"/>
          <p:cNvSpPr/>
          <p:nvPr/>
        </p:nvSpPr>
        <p:spPr>
          <a:xfrm>
            <a:off x="1925444" y="-1735274"/>
            <a:ext cx="8130347" cy="8179868"/>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1F4E79"/>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1F4E79"/>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1F4E79"/>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1F4E79"/>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1F4E79"/>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1F4E79"/>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1F4E79"/>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1F4E79"/>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1F4E79"/>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1F4E79"/>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1F4E79"/>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1F4E79"/>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Elections Code sections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1F4E79"/>
              </a:solidFill>
              <a:effectLst/>
              <a:uLnTx/>
              <a:uFillTx/>
              <a:latin typeface="Arial" panose="020B0604020202020204" pitchFamily="34" charset="0"/>
              <a:ea typeface="+mn-ea"/>
              <a:cs typeface="Arial" panose="020B0604020202020204" pitchFamily="34" charset="0"/>
            </a:endParaRPr>
          </a:p>
          <a:p>
            <a:pPr marL="742950" lvl="1" indent="-285750">
              <a:buFont typeface="Arial" panose="020B0604020202020204" pitchFamily="34" charset="0"/>
              <a:buChar char="•"/>
              <a:defRPr/>
            </a:pPr>
            <a:r>
              <a:rPr kumimoji="0" lang="en-US" sz="1200" b="0" i="0" u="none" strike="noStrike" kern="1200" cap="none" spc="0" normalizeH="0" baseline="0" noProof="0" dirty="0">
                <a:ln>
                  <a:noFill/>
                </a:ln>
                <a:solidFill>
                  <a:srgbClr val="0365C0"/>
                </a:solidFill>
                <a:effectLst/>
                <a:uLnTx/>
                <a:uFillTx/>
                <a:latin typeface="Arial" panose="020B060402020202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2201</a:t>
            </a:r>
            <a:endParaRPr kumimoji="0" lang="en-US" sz="1200" b="0" i="0" u="none" strike="noStrike" kern="1200" cap="none" spc="0" normalizeH="0" baseline="0" noProof="0" dirty="0">
              <a:ln>
                <a:noFill/>
              </a:ln>
              <a:solidFill>
                <a:srgbClr val="0365C0"/>
              </a:solidFill>
              <a:effectLst/>
              <a:uLnTx/>
              <a:uFillTx/>
              <a:latin typeface="Arial" panose="020B0604020202020204" pitchFamily="34" charset="0"/>
              <a:ea typeface="+mn-ea"/>
              <a:cs typeface="Arial" panose="020B060402020202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2208</a:t>
            </a:r>
            <a:endParaRPr kumimoji="0" lang="en-US" sz="1200" b="0"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2209</a:t>
            </a:r>
            <a:endParaRPr kumimoji="0" lang="en-US" sz="1200" b="0"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hlinkClick r:id="rId6">
                  <a:extLst>
                    <a:ext uri="{A12FA001-AC4F-418D-AE19-62706E023703}">
                      <ahyp:hlinkClr xmlns:ahyp="http://schemas.microsoft.com/office/drawing/2018/hyperlinkcolor" val="tx"/>
                    </a:ext>
                  </a:extLst>
                </a:hlinkClick>
              </a:rPr>
              <a:t>2210</a:t>
            </a:r>
            <a:endParaRPr kumimoji="0" lang="en-US" sz="1200" b="0"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hlinkClick r:id="rId7">
                  <a:extLst>
                    <a:ext uri="{A12FA001-AC4F-418D-AE19-62706E023703}">
                      <ahyp:hlinkClr xmlns:ahyp="http://schemas.microsoft.com/office/drawing/2018/hyperlinkcolor" val="tx"/>
                    </a:ext>
                  </a:extLst>
                </a:hlinkClick>
              </a:rPr>
              <a:t>2211</a:t>
            </a:r>
            <a:endParaRPr kumimoji="0" lang="en-US" sz="1200" b="0"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F4E79"/>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SOS Website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F4E79"/>
              </a:solidFill>
              <a:effectLst/>
              <a:uLnTx/>
              <a:uFillTx/>
              <a:latin typeface="Calibri" panose="020F0502020204030204" pitchFamily="34" charset="0"/>
              <a:ea typeface="+mn-ea"/>
              <a:cs typeface="Calibri" panose="020F050202020403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70C0"/>
                </a:solidFill>
                <a:effectLst/>
                <a:uLnTx/>
                <a:uFillTx/>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Voting Rights: Persons Subject to Conservatorship :: California Secretary of State</a:t>
            </a:r>
            <a:endParaRPr kumimoji="0" lang="en-US" sz="1200" b="0" i="0" u="none" strike="noStrike" kern="1200" cap="none" spc="0" normalizeH="0" baseline="0" noProof="0" dirty="0">
              <a:ln>
                <a:noFill/>
              </a:ln>
              <a:solidFill>
                <a:srgbClr val="0070C0"/>
              </a:solidFill>
              <a:effectLst/>
              <a:uLnTx/>
              <a:uFillTx/>
              <a:latin typeface="Arial" panose="020B0604020202020204" pitchFamily="34" charset="0"/>
              <a:cs typeface="Arial" panose="020B060402020202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0070C0"/>
              </a:solidFill>
              <a:effectLst/>
              <a:uLnTx/>
              <a:uFillTx/>
              <a:latin typeface="Arial" panose="020B0604020202020204" pitchFamily="34" charset="0"/>
              <a:cs typeface="Arial" panose="020B060402020202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2060"/>
                </a:solidFill>
                <a:effectLst/>
                <a:uLnTx/>
                <a:uFillTx/>
                <a:latin typeface="Arial"/>
                <a:cs typeface="Arial"/>
              </a:rPr>
              <a:t>Voter Registration Cancellation, Revocation, and Restoration (January 19, 2024)</a:t>
            </a:r>
            <a:br>
              <a:rPr kumimoji="0" lang="en-US" sz="1200" b="0" i="0" u="none" strike="noStrike" kern="1200" cap="none" spc="0" normalizeH="0" baseline="0" noProof="0" dirty="0">
                <a:ln>
                  <a:noFill/>
                </a:ln>
                <a:solidFill>
                  <a:srgbClr val="002060"/>
                </a:solidFill>
                <a:effectLst/>
                <a:uLnTx/>
                <a:uFillTx/>
                <a:latin typeface="Arial"/>
                <a:cs typeface="Arial"/>
              </a:rPr>
            </a:br>
            <a:r>
              <a:rPr kumimoji="0" lang="en-US" sz="1200" b="0" i="0" u="none" strike="noStrike" kern="1200" cap="none" spc="0" normalizeH="0" baseline="0" noProof="0" dirty="0">
                <a:ln>
                  <a:noFill/>
                </a:ln>
                <a:solidFill>
                  <a:srgbClr val="0070C0"/>
                </a:solidFill>
                <a:effectLst/>
                <a:uLnTx/>
                <a:uFillTx/>
                <a:latin typeface="Arial"/>
                <a:cs typeface="Arial"/>
                <a:hlinkClick r:id="rId9">
                  <a:extLst>
                    <a:ext uri="{A12FA001-AC4F-418D-AE19-62706E023703}">
                      <ahyp:hlinkClr xmlns:ahyp="http://schemas.microsoft.com/office/drawing/2018/hyperlinkcolor" val="tx"/>
                    </a:ext>
                  </a:extLst>
                </a:hlinkClick>
              </a:rPr>
              <a:t>CCROV #24039</a:t>
            </a:r>
            <a:endParaRPr kumimoji="0" lang="en-US" sz="1200" b="0" i="0" u="none" strike="noStrike" kern="1200" cap="none" spc="0" normalizeH="0" baseline="0" noProof="0" dirty="0">
              <a:ln>
                <a:noFill/>
              </a:ln>
              <a:solidFill>
                <a:srgbClr val="0070C0"/>
              </a:solidFill>
              <a:effectLst/>
              <a:uLnTx/>
              <a:uFillTx/>
              <a:latin typeface="Arial"/>
              <a:cs typeface="Arial"/>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2060"/>
                </a:solidFill>
                <a:effectLst/>
                <a:uLnTx/>
                <a:uFillTx/>
                <a:latin typeface="Arial"/>
                <a:cs typeface="Arial"/>
              </a:rPr>
              <a:t>Voter Registration Cancellation, Revocation, and Restoration Translated Notices (February 20, 2024)</a:t>
            </a:r>
            <a:br>
              <a:rPr kumimoji="0" lang="en-US" sz="1200" b="0" i="0" u="none" strike="noStrike" kern="1200" cap="none" spc="0" normalizeH="0" baseline="0" noProof="0" dirty="0">
                <a:ln>
                  <a:noFill/>
                </a:ln>
                <a:solidFill>
                  <a:srgbClr val="002060"/>
                </a:solidFill>
                <a:effectLst/>
                <a:uLnTx/>
                <a:uFillTx/>
                <a:latin typeface="Arial"/>
                <a:cs typeface="Arial"/>
              </a:rPr>
            </a:br>
            <a:r>
              <a:rPr kumimoji="0" lang="en-US" sz="1200" b="0" i="0" u="none" strike="noStrike" kern="1200" cap="none" spc="0" normalizeH="0" baseline="0" noProof="0" dirty="0">
                <a:ln>
                  <a:noFill/>
                </a:ln>
                <a:solidFill>
                  <a:srgbClr val="0070C0"/>
                </a:solidFill>
                <a:effectLst/>
                <a:uLnTx/>
                <a:uFillTx/>
                <a:latin typeface="Arial"/>
                <a:cs typeface="Arial"/>
                <a:hlinkClick r:id="rId10">
                  <a:extLst>
                    <a:ext uri="{A12FA001-AC4F-418D-AE19-62706E023703}">
                      <ahyp:hlinkClr xmlns:ahyp="http://schemas.microsoft.com/office/drawing/2018/hyperlinkcolor" val="tx"/>
                    </a:ext>
                  </a:extLst>
                </a:hlinkClick>
              </a:rPr>
              <a:t>CCROV #24053</a:t>
            </a:r>
            <a:endParaRPr kumimoji="0" lang="en-US" sz="1200" b="0" i="0" u="none" strike="noStrike" kern="1200" cap="none" spc="0" normalizeH="0" baseline="0" noProof="0" dirty="0">
              <a:ln>
                <a:noFill/>
              </a:ln>
              <a:solidFill>
                <a:srgbClr val="0070C0"/>
              </a:solidFill>
              <a:effectLst/>
              <a:uLnTx/>
              <a:uFillTx/>
              <a:latin typeface="Arial"/>
              <a:cs typeface="Arial"/>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R="0" lvl="1" algn="l" defTabSz="914400" rtl="0" eaLnBrk="1" fontAlgn="auto" latinLnBrk="0" hangingPunct="1">
              <a:lnSpc>
                <a:spcPct val="100000"/>
              </a:lnSpc>
              <a:spcBef>
                <a:spcPts val="0"/>
              </a:spcBef>
              <a:spcAft>
                <a:spcPts val="0"/>
              </a:spcAft>
              <a:buClrTx/>
              <a:buSzTx/>
              <a:tabLst/>
              <a:defRPr/>
            </a:pPr>
            <a:endParaRPr kumimoji="0" lang="en-US" sz="1800" b="0" i="0" u="none" strike="noStrike" kern="1200" cap="none" spc="0" normalizeH="0" baseline="0" noProof="0" dirty="0">
              <a:ln>
                <a:noFill/>
              </a:ln>
              <a:solidFill>
                <a:srgbClr val="5B9BD5">
                  <a:lumMod val="75000"/>
                </a:srgbClr>
              </a:solidFill>
              <a:effectLst/>
              <a:uLnTx/>
              <a:uFillTx/>
              <a:latin typeface="Calibri" panose="020F0502020204030204" pitchFamily="34" charset="0"/>
              <a:ea typeface="+mn-ea"/>
              <a:cs typeface="Calibri" panose="020F050202020403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1" i="0" u="none" strike="noStrike" kern="1200" cap="none" spc="0" normalizeH="0" baseline="0" noProof="0" dirty="0">
              <a:ln>
                <a:noFill/>
              </a:ln>
              <a:solidFill>
                <a:srgbClr val="5B9BD5">
                  <a:lumMod val="75000"/>
                </a:srgbClr>
              </a:solidFill>
              <a:effectLst/>
              <a:uLnTx/>
              <a:uFillTx/>
              <a:latin typeface="Arial" panose="020B0604020202020204" pitchFamily="34" charset="0"/>
              <a:ea typeface="+mn-ea"/>
              <a:cs typeface="Arial" panose="020B0604020202020204" pitchFamily="34" charset="0"/>
            </a:endParaRPr>
          </a:p>
          <a:p>
            <a:pPr defTabSz="410751" hangingPunct="0">
              <a:spcBef>
                <a:spcPts val="2250"/>
              </a:spcBef>
            </a:pPr>
            <a:endParaRPr lang="en-US" sz="1969" kern="0" dirty="0"/>
          </a:p>
        </p:txBody>
      </p:sp>
      <p:sp>
        <p:nvSpPr>
          <p:cNvPr id="164" name="Shape 164"/>
          <p:cNvSpPr/>
          <p:nvPr/>
        </p:nvSpPr>
        <p:spPr>
          <a:xfrm>
            <a:off x="1983850" y="1156447"/>
            <a:ext cx="1212936" cy="80340"/>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5" name="Shape 165"/>
          <p:cNvSpPr/>
          <p:nvPr/>
        </p:nvSpPr>
        <p:spPr>
          <a:xfrm>
            <a:off x="1986178" y="1033270"/>
            <a:ext cx="4317743" cy="418384"/>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l">
              <a:defRPr sz="3200" b="1">
                <a:solidFill>
                  <a:srgbClr val="06304D"/>
                </a:solidFill>
                <a:latin typeface="Arial"/>
                <a:ea typeface="Arial"/>
                <a:cs typeface="Arial"/>
                <a:sym typeface="Arial"/>
              </a:defRPr>
            </a:lvl1pPr>
          </a:lstStyle>
          <a:p>
            <a:pPr defTabSz="410751" hangingPunct="0"/>
            <a:endParaRPr sz="2250" kern="0" dirty="0"/>
          </a:p>
        </p:txBody>
      </p:sp>
      <p:sp>
        <p:nvSpPr>
          <p:cNvPr id="166" name="Shape 166"/>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7" name="Shape 167"/>
          <p:cNvSpPr/>
          <p:nvPr/>
        </p:nvSpPr>
        <p:spPr>
          <a:xfrm>
            <a:off x="1454247" y="5468180"/>
            <a:ext cx="9283506" cy="89619"/>
          </a:xfrm>
          <a:prstGeom prst="rect">
            <a:avLst/>
          </a:prstGeom>
          <a:solidFill>
            <a:srgbClr val="FFC43E"/>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pic>
        <p:nvPicPr>
          <p:cNvPr id="168" name="SOS-generic-logo-horizontal-white.png"/>
          <p:cNvPicPr>
            <a:picLocks noChangeAspect="1"/>
          </p:cNvPicPr>
          <p:nvPr/>
        </p:nvPicPr>
        <p:blipFill>
          <a:blip r:embed="rId11"/>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F149455F-4D6C-D7BD-8CAE-A0BB53CE894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5E5E18E5-C245-0272-865D-AD2DB505324D}"/>
              </a:ext>
            </a:extLst>
          </p:cNvPr>
          <p:cNvSpPr>
            <a:spLocks noGrp="1"/>
          </p:cNvSpPr>
          <p:nvPr>
            <p:ph type="sldNum" sz="quarter" idx="2"/>
          </p:nvPr>
        </p:nvSpPr>
        <p:spPr>
          <a:xfrm>
            <a:off x="5917310" y="6505277"/>
            <a:ext cx="282129" cy="297389"/>
          </a:xfrm>
        </p:spPr>
        <p:txBody>
          <a:bodyPr/>
          <a:lstStyle/>
          <a:p>
            <a:fld id="{86CB4B4D-7CA3-9044-876B-883B54F8677D}" type="slidenum">
              <a:rPr lang="en-US" smtClean="0">
                <a:solidFill>
                  <a:schemeClr val="bg1"/>
                </a:solidFill>
              </a:rPr>
              <a:t>38</a:t>
            </a:fld>
            <a:endParaRPr lang="en-US" dirty="0">
              <a:solidFill>
                <a:schemeClr val="bg1"/>
              </a:solidFill>
            </a:endParaRPr>
          </a:p>
        </p:txBody>
      </p:sp>
    </p:spTree>
    <p:extLst>
      <p:ext uri="{BB962C8B-B14F-4D97-AF65-F5344CB8AC3E}">
        <p14:creationId xmlns:p14="http://schemas.microsoft.com/office/powerpoint/2010/main" val="449612813"/>
      </p:ext>
    </p:extLst>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p:nvPr/>
        </p:nvSpPr>
        <p:spPr>
          <a:xfrm>
            <a:off x="1338200" y="-460518"/>
            <a:ext cx="9276068" cy="7170462"/>
          </a:xfrm>
          <a:prstGeom prst="rect">
            <a:avLst/>
          </a:prstGeom>
          <a:solidFill>
            <a:srgbClr val="EDEDED"/>
          </a:solidFill>
          <a:ln w="12700">
            <a:miter lim="400000"/>
          </a:ln>
        </p:spPr>
        <p:txBody>
          <a:bodyPr lIns="35719" tIns="35719" rIns="35719" bIns="35719" anchor="ctr"/>
          <a:lstStyle/>
          <a:p>
            <a:pPr defTabSz="410751" hangingPunct="0">
              <a:defRPr sz="2400"/>
            </a:pPr>
            <a:endParaRPr sz="1687" kern="0" dirty="0">
              <a:solidFill>
                <a:srgbClr val="000000"/>
              </a:solidFill>
              <a:latin typeface="Helvetica Light"/>
              <a:sym typeface="Helvetica Light"/>
            </a:endParaRPr>
          </a:p>
        </p:txBody>
      </p:sp>
      <p:sp>
        <p:nvSpPr>
          <p:cNvPr id="162" name="Shape 162"/>
          <p:cNvSpPr/>
          <p:nvPr/>
        </p:nvSpPr>
        <p:spPr>
          <a:xfrm>
            <a:off x="1974139" y="417688"/>
            <a:ext cx="8425970" cy="721416"/>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defTabSz="410751" hangingPunct="0"/>
            <a:r>
              <a:rPr lang="en-US" sz="4219" kern="0" dirty="0"/>
              <a:t>Contact Information</a:t>
            </a:r>
            <a:endParaRPr sz="4219" kern="0" dirty="0"/>
          </a:p>
        </p:txBody>
      </p:sp>
      <p:sp>
        <p:nvSpPr>
          <p:cNvPr id="163" name="Shape 163"/>
          <p:cNvSpPr/>
          <p:nvPr/>
        </p:nvSpPr>
        <p:spPr>
          <a:xfrm>
            <a:off x="2030827" y="-576165"/>
            <a:ext cx="8130347" cy="5491953"/>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marL="285750" indent="-285750">
              <a:buFont typeface="Arial" panose="020B0604020202020204" pitchFamily="34" charset="0"/>
              <a:buChar char="•"/>
            </a:pPr>
            <a:endParaRPr lang="en-US" sz="2000" dirty="0">
              <a:latin typeface="Arial"/>
              <a:cs typeface="Arial"/>
            </a:endParaRP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en-US" sz="2000" dirty="0">
              <a:latin typeface="Arial"/>
              <a:cs typeface="Arial"/>
            </a:endParaRPr>
          </a:p>
          <a:p>
            <a:pPr marL="285750" indent="-285750">
              <a:spcBef>
                <a:spcPts val="0"/>
              </a:spcBef>
              <a:buFont typeface="Arial" panose="020B0604020202020204" pitchFamily="34" charset="0"/>
              <a:buChar char="•"/>
            </a:pPr>
            <a:endParaRPr lang="en-US" sz="2000" b="1" dirty="0">
              <a:solidFill>
                <a:srgbClr val="002060"/>
              </a:solidFill>
              <a:latin typeface="Arial"/>
              <a:cs typeface="Arial"/>
            </a:endParaRPr>
          </a:p>
          <a:p>
            <a:pPr marL="285750" indent="-285750">
              <a:spcBef>
                <a:spcPts val="0"/>
              </a:spcBef>
              <a:buFont typeface="Arial" panose="020B0604020202020204" pitchFamily="34" charset="0"/>
              <a:buChar char="•"/>
            </a:pPr>
            <a:endParaRPr lang="en-US" sz="2000" b="1" dirty="0">
              <a:solidFill>
                <a:srgbClr val="002060"/>
              </a:solidFill>
              <a:latin typeface="Arial"/>
              <a:cs typeface="Arial"/>
            </a:endParaRPr>
          </a:p>
          <a:p>
            <a:pPr marL="285750" indent="-285750">
              <a:spcBef>
                <a:spcPts val="0"/>
              </a:spcBef>
              <a:buFont typeface="Arial" panose="020B0604020202020204" pitchFamily="34" charset="0"/>
              <a:buChar char="•"/>
            </a:pPr>
            <a:r>
              <a:rPr lang="en-US" sz="2000" b="1" dirty="0">
                <a:solidFill>
                  <a:srgbClr val="002060"/>
                </a:solidFill>
                <a:latin typeface="Arial"/>
                <a:cs typeface="Arial"/>
              </a:rPr>
              <a:t>SOS VoteCal Help Desk Contacts</a:t>
            </a:r>
            <a:endParaRPr lang="en-US" sz="2000" b="1" dirty="0">
              <a:solidFill>
                <a:srgbClr val="002060"/>
              </a:solidFill>
            </a:endParaRPr>
          </a:p>
          <a:p>
            <a:pPr>
              <a:spcBef>
                <a:spcPts val="0"/>
              </a:spcBef>
            </a:pPr>
            <a:endParaRPr lang="en-US" sz="2000" b="1" dirty="0">
              <a:solidFill>
                <a:srgbClr val="002060"/>
              </a:solidFill>
              <a:latin typeface="Arial"/>
              <a:cs typeface="Arial"/>
            </a:endParaRPr>
          </a:p>
          <a:p>
            <a:pPr lvl="1"/>
            <a:r>
              <a:rPr lang="en-US" sz="2000" dirty="0">
                <a:solidFill>
                  <a:srgbClr val="002060"/>
                </a:solidFill>
                <a:latin typeface="Arial"/>
                <a:cs typeface="Arial"/>
              </a:rPr>
              <a:t>Phone: (888) 868-3225 </a:t>
            </a:r>
            <a:endParaRPr lang="en-US" sz="2000" dirty="0">
              <a:solidFill>
                <a:srgbClr val="002060"/>
              </a:solidFill>
              <a:latin typeface="Arial" panose="020B0604020202020204" pitchFamily="34" charset="0"/>
              <a:cs typeface="Arial" panose="020B0604020202020204" pitchFamily="34" charset="0"/>
            </a:endParaRPr>
          </a:p>
          <a:p>
            <a:pPr lvl="1"/>
            <a:r>
              <a:rPr lang="en-US" sz="2000" dirty="0">
                <a:solidFill>
                  <a:srgbClr val="002060"/>
                </a:solidFill>
                <a:latin typeface="Arial"/>
                <a:cs typeface="Arial"/>
              </a:rPr>
              <a:t>Email: </a:t>
            </a:r>
            <a:r>
              <a:rPr lang="en-US" sz="2000" dirty="0">
                <a:solidFill>
                  <a:srgbClr val="0070C0"/>
                </a:solidFill>
                <a:latin typeface="Arial"/>
                <a:cs typeface="Arial"/>
                <a:hlinkClick r:id="rId3">
                  <a:extLst>
                    <a:ext uri="{A12FA001-AC4F-418D-AE19-62706E023703}">
                      <ahyp:hlinkClr xmlns:ahyp="http://schemas.microsoft.com/office/drawing/2018/hyperlinkcolor" val="tx"/>
                    </a:ext>
                  </a:extLst>
                </a:hlinkClick>
              </a:rPr>
              <a:t>VoteCalHelp@sos.ca.gov</a:t>
            </a:r>
            <a:endParaRPr lang="en-US" sz="2000" dirty="0">
              <a:solidFill>
                <a:srgbClr val="0070C0"/>
              </a:solidFill>
              <a:latin typeface="Arial"/>
              <a:cs typeface="Arial"/>
            </a:endParaRPr>
          </a:p>
          <a:p>
            <a:pPr lvl="1"/>
            <a:endParaRPr lang="en-US" sz="2000" dirty="0">
              <a:latin typeface="Arial"/>
              <a:cs typeface="Arial"/>
            </a:endParaRPr>
          </a:p>
          <a:p>
            <a:pPr marL="342900" indent="-342900">
              <a:spcBef>
                <a:spcPts val="0"/>
              </a:spcBef>
              <a:buFont typeface="Arial" panose="020B0604020202020204" pitchFamily="34" charset="0"/>
              <a:buChar char="•"/>
            </a:pPr>
            <a:r>
              <a:rPr lang="en-US" sz="2000" b="1" dirty="0">
                <a:solidFill>
                  <a:srgbClr val="002060"/>
                </a:solidFill>
                <a:latin typeface="Arial"/>
                <a:cs typeface="Arial"/>
              </a:rPr>
              <a:t>SOS VoteCal Conservatorship Contacts</a:t>
            </a:r>
          </a:p>
          <a:p>
            <a:pPr>
              <a:spcBef>
                <a:spcPts val="0"/>
              </a:spcBef>
            </a:pPr>
            <a:endParaRPr lang="en-US" sz="2000" b="1" dirty="0">
              <a:solidFill>
                <a:srgbClr val="002060"/>
              </a:solidFill>
              <a:latin typeface="Arial"/>
              <a:cs typeface="Arial"/>
            </a:endParaRPr>
          </a:p>
          <a:p>
            <a:pPr lvl="1"/>
            <a:r>
              <a:rPr lang="en-US" sz="2000" dirty="0">
                <a:solidFill>
                  <a:srgbClr val="002060"/>
                </a:solidFill>
                <a:latin typeface="Arial"/>
                <a:cs typeface="Arial"/>
              </a:rPr>
              <a:t> Email:  </a:t>
            </a:r>
            <a:r>
              <a:rPr lang="en-US" sz="2000" dirty="0">
                <a:solidFill>
                  <a:srgbClr val="0070C0"/>
                </a:solidFill>
                <a:latin typeface="Arial"/>
                <a:cs typeface="Arial"/>
                <a:hlinkClick r:id="rId4">
                  <a:extLst>
                    <a:ext uri="{A12FA001-AC4F-418D-AE19-62706E023703}">
                      <ahyp:hlinkClr xmlns:ahyp="http://schemas.microsoft.com/office/drawing/2018/hyperlinkcolor" val="tx"/>
                    </a:ext>
                  </a:extLst>
                </a:hlinkClick>
              </a:rPr>
              <a:t>VoteCal.Conservatorship@sos.ca.gov</a:t>
            </a:r>
            <a:endParaRPr lang="en-US" sz="2000" dirty="0">
              <a:solidFill>
                <a:srgbClr val="0070C0"/>
              </a:solidFill>
              <a:latin typeface="Arial"/>
              <a:cs typeface="Arial"/>
            </a:endParaRPr>
          </a:p>
          <a:p>
            <a:pPr defTabSz="410751" hangingPunct="0">
              <a:spcBef>
                <a:spcPts val="2250"/>
              </a:spcBef>
            </a:pPr>
            <a:endParaRPr sz="1969" kern="0" dirty="0"/>
          </a:p>
        </p:txBody>
      </p:sp>
      <p:sp>
        <p:nvSpPr>
          <p:cNvPr id="164" name="Shape 164"/>
          <p:cNvSpPr/>
          <p:nvPr/>
        </p:nvSpPr>
        <p:spPr>
          <a:xfrm>
            <a:off x="2030827" y="1324050"/>
            <a:ext cx="1212936" cy="80340"/>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5" name="Shape 165"/>
          <p:cNvSpPr/>
          <p:nvPr/>
        </p:nvSpPr>
        <p:spPr>
          <a:xfrm>
            <a:off x="1986178" y="1033270"/>
            <a:ext cx="4317743" cy="418384"/>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l">
              <a:defRPr sz="3200" b="1">
                <a:solidFill>
                  <a:srgbClr val="06304D"/>
                </a:solidFill>
                <a:latin typeface="Arial"/>
                <a:ea typeface="Arial"/>
                <a:cs typeface="Arial"/>
                <a:sym typeface="Arial"/>
              </a:defRPr>
            </a:lvl1pPr>
          </a:lstStyle>
          <a:p>
            <a:pPr defTabSz="410751" hangingPunct="0"/>
            <a:endParaRPr sz="2250" kern="0" dirty="0"/>
          </a:p>
        </p:txBody>
      </p:sp>
      <p:sp>
        <p:nvSpPr>
          <p:cNvPr id="166" name="Shape 166"/>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7" name="Shape 167"/>
          <p:cNvSpPr/>
          <p:nvPr/>
        </p:nvSpPr>
        <p:spPr>
          <a:xfrm>
            <a:off x="1454247" y="5468180"/>
            <a:ext cx="9283506" cy="89619"/>
          </a:xfrm>
          <a:prstGeom prst="rect">
            <a:avLst/>
          </a:prstGeom>
          <a:solidFill>
            <a:srgbClr val="FFC43E"/>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pic>
        <p:nvPicPr>
          <p:cNvPr id="168" name="SOS-generic-logo-horizontal-white.png"/>
          <p:cNvPicPr>
            <a:picLocks noChangeAspect="1"/>
          </p:cNvPicPr>
          <p:nvPr/>
        </p:nvPicPr>
        <p:blipFill>
          <a:blip r:embed="rId5"/>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F149455F-4D6C-D7BD-8CAE-A0BB53CE894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0636DAD7-0BAC-8D20-7117-6ECBE81EAA4F}"/>
              </a:ext>
            </a:extLst>
          </p:cNvPr>
          <p:cNvSpPr>
            <a:spLocks noGrp="1"/>
          </p:cNvSpPr>
          <p:nvPr>
            <p:ph type="sldNum" sz="quarter" idx="2"/>
          </p:nvPr>
        </p:nvSpPr>
        <p:spPr>
          <a:xfrm>
            <a:off x="5917310" y="6505277"/>
            <a:ext cx="282129" cy="297389"/>
          </a:xfrm>
        </p:spPr>
        <p:txBody>
          <a:bodyPr/>
          <a:lstStyle/>
          <a:p>
            <a:fld id="{86CB4B4D-7CA3-9044-876B-883B54F8677D}" type="slidenum">
              <a:rPr lang="en-US" smtClean="0">
                <a:solidFill>
                  <a:schemeClr val="bg1"/>
                </a:solidFill>
              </a:rPr>
              <a:t>39</a:t>
            </a:fld>
            <a:endParaRPr lang="en-US" dirty="0">
              <a:solidFill>
                <a:schemeClr val="bg1"/>
              </a:solidFill>
            </a:endParaRPr>
          </a:p>
        </p:txBody>
      </p:sp>
    </p:spTree>
    <p:extLst>
      <p:ext uri="{BB962C8B-B14F-4D97-AF65-F5344CB8AC3E}">
        <p14:creationId xmlns:p14="http://schemas.microsoft.com/office/powerpoint/2010/main" val="4087736739"/>
      </p:ext>
    </p:extLst>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p:nvPr/>
        </p:nvSpPr>
        <p:spPr>
          <a:xfrm>
            <a:off x="1459357" y="-108826"/>
            <a:ext cx="9276068" cy="7170462"/>
          </a:xfrm>
          <a:prstGeom prst="rect">
            <a:avLst/>
          </a:prstGeom>
          <a:solidFill>
            <a:srgbClr val="EDEDED"/>
          </a:solidFill>
          <a:ln w="12700">
            <a:miter lim="400000"/>
          </a:ln>
        </p:spPr>
        <p:txBody>
          <a:bodyPr lIns="35719" tIns="35719" rIns="35719" bIns="35719" anchor="ctr"/>
          <a:lstStyle/>
          <a:p>
            <a:pPr defTabSz="410751" hangingPunct="0">
              <a:defRPr sz="2400"/>
            </a:pPr>
            <a:endParaRPr sz="1687" kern="0" dirty="0">
              <a:solidFill>
                <a:srgbClr val="000000"/>
              </a:solidFill>
              <a:latin typeface="Helvetica Light"/>
              <a:sym typeface="Helvetica Light"/>
            </a:endParaRPr>
          </a:p>
        </p:txBody>
      </p:sp>
      <p:sp>
        <p:nvSpPr>
          <p:cNvPr id="162" name="Shape 162"/>
          <p:cNvSpPr/>
          <p:nvPr/>
        </p:nvSpPr>
        <p:spPr>
          <a:xfrm>
            <a:off x="1974139" y="417688"/>
            <a:ext cx="8425970" cy="721416"/>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a:defRPr sz="6000" b="1">
                <a:solidFill>
                  <a:srgbClr val="06304D"/>
                </a:solidFill>
                <a:latin typeface="Arial"/>
                <a:ea typeface="Arial"/>
                <a:cs typeface="Arial"/>
                <a:sym typeface="Arial"/>
              </a:defRPr>
            </a:lvl1pPr>
          </a:lstStyle>
          <a:p>
            <a:pPr defTabSz="410751" hangingPunct="0"/>
            <a:r>
              <a:rPr lang="en-US" sz="4219" kern="0" dirty="0"/>
              <a:t>Training Assessment</a:t>
            </a:r>
            <a:endParaRPr sz="4219" kern="0" dirty="0"/>
          </a:p>
        </p:txBody>
      </p:sp>
      <p:sp>
        <p:nvSpPr>
          <p:cNvPr id="163" name="Shape 163"/>
          <p:cNvSpPr/>
          <p:nvPr/>
        </p:nvSpPr>
        <p:spPr>
          <a:xfrm>
            <a:off x="2030827" y="-1920119"/>
            <a:ext cx="8130347" cy="8179868"/>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l">
              <a:spcBef>
                <a:spcPts val="3200"/>
              </a:spcBef>
              <a:defRPr sz="2800">
                <a:solidFill>
                  <a:srgbClr val="06304D"/>
                </a:solidFill>
                <a:latin typeface="Arial"/>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prstClr val="black"/>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prstClr val="black"/>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prstClr val="black"/>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prstClr val="black"/>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prstClr val="black"/>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prstClr val="black"/>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In accordance with Elections Code section 2214(c), specified court executive officers and county elections officials for each county, are required to annually complete the Voting Rights Cancellation (Disqualification) and Restoration (VRCDR) training.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Your attendance and training feedback will be tracked by completing the “VRCDR Training Assessment”, found on the Secretary of State website under County Compliance Training.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Please send your completed assessment to the following Secretary of State mailbox: votecal.conservatorship@sos.ca.gov.</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The Secretary of State will monitor attendance in accordance with Elections Code section 2214(c).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defTabSz="410751" hangingPunct="0">
              <a:spcBef>
                <a:spcPts val="2250"/>
              </a:spcBef>
            </a:pPr>
            <a:endParaRPr lang="en-US" sz="1969" kern="0" dirty="0"/>
          </a:p>
        </p:txBody>
      </p:sp>
      <p:sp>
        <p:nvSpPr>
          <p:cNvPr id="164" name="Shape 164"/>
          <p:cNvSpPr/>
          <p:nvPr/>
        </p:nvSpPr>
        <p:spPr>
          <a:xfrm>
            <a:off x="2028499" y="1219861"/>
            <a:ext cx="1212936" cy="80340"/>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5" name="Shape 165"/>
          <p:cNvSpPr/>
          <p:nvPr/>
        </p:nvSpPr>
        <p:spPr>
          <a:xfrm>
            <a:off x="1986178" y="1033270"/>
            <a:ext cx="4317743" cy="418384"/>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l">
              <a:defRPr sz="3200" b="1">
                <a:solidFill>
                  <a:srgbClr val="06304D"/>
                </a:solidFill>
                <a:latin typeface="Arial"/>
                <a:ea typeface="Arial"/>
                <a:cs typeface="Arial"/>
                <a:sym typeface="Arial"/>
              </a:defRPr>
            </a:lvl1pPr>
          </a:lstStyle>
          <a:p>
            <a:pPr defTabSz="410751" hangingPunct="0"/>
            <a:endParaRPr sz="2250" kern="0" dirty="0"/>
          </a:p>
        </p:txBody>
      </p:sp>
      <p:sp>
        <p:nvSpPr>
          <p:cNvPr id="166" name="Shape 166"/>
          <p:cNvSpPr/>
          <p:nvPr/>
        </p:nvSpPr>
        <p:spPr>
          <a:xfrm>
            <a:off x="1454247" y="5534039"/>
            <a:ext cx="9283506" cy="1445126"/>
          </a:xfrm>
          <a:prstGeom prst="rect">
            <a:avLst/>
          </a:prstGeom>
          <a:solidFill>
            <a:srgbClr val="06304D"/>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sp>
        <p:nvSpPr>
          <p:cNvPr id="167" name="Shape 167"/>
          <p:cNvSpPr/>
          <p:nvPr/>
        </p:nvSpPr>
        <p:spPr>
          <a:xfrm>
            <a:off x="1454247" y="5468180"/>
            <a:ext cx="9283506" cy="89619"/>
          </a:xfrm>
          <a:prstGeom prst="rect">
            <a:avLst/>
          </a:prstGeom>
          <a:solidFill>
            <a:srgbClr val="FFC43E"/>
          </a:solidFill>
          <a:ln w="12700">
            <a:miter lim="400000"/>
          </a:ln>
        </p:spPr>
        <p:txBody>
          <a:bodyPr lIns="35719" tIns="35719" rIns="35719" bIns="35719" anchor="ctr"/>
          <a:lstStyle/>
          <a:p>
            <a:pPr algn="ctr" defTabSz="410751" hangingPunct="0">
              <a:defRPr sz="2400"/>
            </a:pPr>
            <a:endParaRPr sz="1687" kern="0" dirty="0">
              <a:solidFill>
                <a:srgbClr val="000000"/>
              </a:solidFill>
              <a:latin typeface="Helvetica Light"/>
              <a:sym typeface="Helvetica Light"/>
            </a:endParaRPr>
          </a:p>
        </p:txBody>
      </p:sp>
      <p:pic>
        <p:nvPicPr>
          <p:cNvPr id="168" name="SOS-generic-logo-horizontal-white.png"/>
          <p:cNvPicPr>
            <a:picLocks noChangeAspect="1"/>
          </p:cNvPicPr>
          <p:nvPr/>
        </p:nvPicPr>
        <p:blipFill>
          <a:blip r:embed="rId3"/>
          <a:stretch>
            <a:fillRect/>
          </a:stretch>
        </p:blipFill>
        <p:spPr>
          <a:xfrm>
            <a:off x="4407228" y="5831203"/>
            <a:ext cx="3377544" cy="741431"/>
          </a:xfrm>
          <a:prstGeom prst="rect">
            <a:avLst/>
          </a:prstGeom>
          <a:ln w="12700">
            <a:miter lim="400000"/>
          </a:ln>
        </p:spPr>
      </p:pic>
      <p:pic>
        <p:nvPicPr>
          <p:cNvPr id="3" name="Picture 2" descr="A bear and a star&#10;&#10;Description automatically generated">
            <a:extLst>
              <a:ext uri="{FF2B5EF4-FFF2-40B4-BE49-F238E27FC236}">
                <a16:creationId xmlns:a16="http://schemas.microsoft.com/office/drawing/2014/main" id="{F149455F-4D6C-D7BD-8CAE-A0BB53CE89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6070" y="1"/>
            <a:ext cx="1098198" cy="634296"/>
          </a:xfrm>
          <a:prstGeom prst="rect">
            <a:avLst/>
          </a:prstGeom>
        </p:spPr>
      </p:pic>
      <p:sp>
        <p:nvSpPr>
          <p:cNvPr id="2" name="Slide Number Placeholder 1">
            <a:extLst>
              <a:ext uri="{FF2B5EF4-FFF2-40B4-BE49-F238E27FC236}">
                <a16:creationId xmlns:a16="http://schemas.microsoft.com/office/drawing/2014/main" id="{75ED71C7-69EE-531A-CF87-929AF872B5AD}"/>
              </a:ext>
            </a:extLst>
          </p:cNvPr>
          <p:cNvSpPr>
            <a:spLocks noGrp="1"/>
          </p:cNvSpPr>
          <p:nvPr>
            <p:ph type="sldNum" sz="quarter" idx="2"/>
          </p:nvPr>
        </p:nvSpPr>
        <p:spPr>
          <a:xfrm>
            <a:off x="5917310" y="6505277"/>
            <a:ext cx="282129" cy="297389"/>
          </a:xfrm>
        </p:spPr>
        <p:txBody>
          <a:bodyPr/>
          <a:lstStyle/>
          <a:p>
            <a:fld id="{86CB4B4D-7CA3-9044-876B-883B54F8677D}" type="slidenum">
              <a:rPr lang="en-US" smtClean="0">
                <a:solidFill>
                  <a:schemeClr val="bg1"/>
                </a:solidFill>
              </a:rPr>
              <a:t>40</a:t>
            </a:fld>
            <a:endParaRPr lang="en-US" dirty="0">
              <a:solidFill>
                <a:schemeClr val="bg1"/>
              </a:solidFill>
            </a:endParaRPr>
          </a:p>
        </p:txBody>
      </p:sp>
    </p:spTree>
    <p:extLst>
      <p:ext uri="{BB962C8B-B14F-4D97-AF65-F5344CB8AC3E}">
        <p14:creationId xmlns:p14="http://schemas.microsoft.com/office/powerpoint/2010/main" val="851613836"/>
      </p:ext>
    </p:extLst>
  </p:cSld>
  <p:clrMapOvr>
    <a:masterClrMapping/>
  </p:clrMapOvr>
  <p:transition spd="slow"/>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9c3e012-b6bb-4ab1-9401-89a1c2e6a81a">
      <Terms xmlns="http://schemas.microsoft.com/office/infopath/2007/PartnerControls"/>
    </lcf76f155ced4ddcb4097134ff3c332f>
    <TaxCatchAll xmlns="5a080a0d-047c-4381-a588-2a9a93bc572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A41C88C53577944A28D1FC51C2667F7" ma:contentTypeVersion="15" ma:contentTypeDescription="Create a new document." ma:contentTypeScope="" ma:versionID="cd744cd302a0b2554419f87cfbdf9bff">
  <xsd:schema xmlns:xsd="http://www.w3.org/2001/XMLSchema" xmlns:xs="http://www.w3.org/2001/XMLSchema" xmlns:p="http://schemas.microsoft.com/office/2006/metadata/properties" xmlns:ns2="09c3e012-b6bb-4ab1-9401-89a1c2e6a81a" xmlns:ns3="5a080a0d-047c-4381-a588-2a9a93bc572c" targetNamespace="http://schemas.microsoft.com/office/2006/metadata/properties" ma:root="true" ma:fieldsID="48cadda261a47a9e4c23afd07daacefc" ns2:_="" ns3:_="">
    <xsd:import namespace="09c3e012-b6bb-4ab1-9401-89a1c2e6a81a"/>
    <xsd:import namespace="5a080a0d-047c-4381-a588-2a9a93bc572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ObjectDetectorVersions" minOccurs="0"/>
                <xsd:element ref="ns2:MediaServiceDateTaken" minOccurs="0"/>
                <xsd:element ref="ns2:MediaLengthInSeconds" minOccurs="0"/>
                <xsd:element ref="ns2:MediaServiceSearchPropertie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9c3e012-b6bb-4ab1-9401-89a1c2e6a8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9ddac27-d884-43f0-8858-39ef05015eb5"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5a080a0d-047c-4381-a588-2a9a93bc572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f51f5c5e-1e46-43a2-8eed-32571e6fbf71}" ma:internalName="TaxCatchAll" ma:showField="CatchAllData" ma:web="5a080a0d-047c-4381-a588-2a9a93bc572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C713693-9168-41C5-9ECE-09595CE3685A}">
  <ds:schemaRefs>
    <ds:schemaRef ds:uri="http://schemas.microsoft.com/office/2006/documentManagement/types"/>
    <ds:schemaRef ds:uri="09c3e012-b6bb-4ab1-9401-89a1c2e6a81a"/>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5a080a0d-047c-4381-a588-2a9a93bc572c"/>
    <ds:schemaRef ds:uri="http://www.w3.org/XML/1998/namespace"/>
  </ds:schemaRefs>
</ds:datastoreItem>
</file>

<file path=customXml/itemProps2.xml><?xml version="1.0" encoding="utf-8"?>
<ds:datastoreItem xmlns:ds="http://schemas.openxmlformats.org/officeDocument/2006/customXml" ds:itemID="{98AB8E5E-32DA-4813-8D74-DDDFB3F909C3}">
  <ds:schemaRefs>
    <ds:schemaRef ds:uri="http://schemas.microsoft.com/sharepoint/v3/contenttype/forms"/>
  </ds:schemaRefs>
</ds:datastoreItem>
</file>

<file path=customXml/itemProps3.xml><?xml version="1.0" encoding="utf-8"?>
<ds:datastoreItem xmlns:ds="http://schemas.openxmlformats.org/officeDocument/2006/customXml" ds:itemID="{CD2781A6-5A06-4521-AC96-7E783CF559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9c3e012-b6bb-4ab1-9401-89a1c2e6a81a"/>
    <ds:schemaRef ds:uri="5a080a0d-047c-4381-a588-2a9a93bc572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2821</TotalTime>
  <Words>4599</Words>
  <Application>Microsoft Office PowerPoint</Application>
  <PresentationFormat>Widescreen</PresentationFormat>
  <Paragraphs>951</Paragraphs>
  <Slides>40</Slides>
  <Notes>40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Arial</vt:lpstr>
      <vt:lpstr>Calibri</vt:lpstr>
      <vt:lpstr>Helvetica</vt:lpstr>
      <vt:lpstr>Helvetica Light</vt:lpstr>
      <vt:lpstr>Times New Roman</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Cavileer, Kelly</dc:creator>
  <cp:lastModifiedBy>Cavileer, Kelly</cp:lastModifiedBy>
  <cp:revision>4</cp:revision>
  <cp:lastPrinted>2024-06-24T17:26:50Z</cp:lastPrinted>
  <dcterms:created xsi:type="dcterms:W3CDTF">2024-04-12T00:43:26Z</dcterms:created>
  <dcterms:modified xsi:type="dcterms:W3CDTF">2024-09-24T16:44:12Z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0x0101001A41C88C53577944A28D1FC51C2667F7</vt:lpwstr>
  </property>
  <property fmtid="{D5CDD505-2E9C-101B-9397-08002B2CF9AE}" pid="3" name="MediaServiceImageTags">
    <vt:lpwstr/>
  </property>
</Properties>
</file>